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85"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7" r:id="rId32"/>
    <p:sldId id="286"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6" r:id="rId46"/>
    <p:sldId id="305" r:id="rId47"/>
    <p:sldId id="307" r:id="rId48"/>
    <p:sldId id="300" r:id="rId49"/>
    <p:sldId id="301" r:id="rId50"/>
    <p:sldId id="302" r:id="rId51"/>
    <p:sldId id="303" r:id="rId52"/>
    <p:sldId id="304" r:id="rId53"/>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68" autoAdjust="0"/>
    <p:restoredTop sz="94660"/>
  </p:normalViewPr>
  <p:slideViewPr>
    <p:cSldViewPr snapToGrid="0">
      <p:cViewPr varScale="1">
        <p:scale>
          <a:sx n="79" d="100"/>
          <a:sy n="79" d="100"/>
        </p:scale>
        <p:origin x="80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6F5A4-2EF3-8230-063D-1A52F59A0E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a:extLst>
              <a:ext uri="{FF2B5EF4-FFF2-40B4-BE49-F238E27FC236}">
                <a16:creationId xmlns:a16="http://schemas.microsoft.com/office/drawing/2014/main" id="{3E9223FE-CDAC-3607-E0DA-B3C6F97FB08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3F562654-1ED0-6D02-14E5-47F9DC453209}"/>
              </a:ext>
            </a:extLst>
          </p:cNvPr>
          <p:cNvSpPr>
            <a:spLocks noGrp="1"/>
          </p:cNvSpPr>
          <p:nvPr>
            <p:ph type="dt" sz="half" idx="10"/>
          </p:nvPr>
        </p:nvSpPr>
        <p:spPr/>
        <p:txBody>
          <a:bodyPr/>
          <a:lstStyle/>
          <a:p>
            <a:fld id="{BCA6350B-C770-4598-BFEF-32CD0393E878}" type="datetimeFigureOut">
              <a:rPr lang="vi-VN" smtClean="0"/>
              <a:t>13/04/2024</a:t>
            </a:fld>
            <a:endParaRPr lang="vi-VN"/>
          </a:p>
        </p:txBody>
      </p:sp>
      <p:sp>
        <p:nvSpPr>
          <p:cNvPr id="5" name="Footer Placeholder 4">
            <a:extLst>
              <a:ext uri="{FF2B5EF4-FFF2-40B4-BE49-F238E27FC236}">
                <a16:creationId xmlns:a16="http://schemas.microsoft.com/office/drawing/2014/main" id="{B8CF48AE-B9A1-D8D6-4795-2E0802D69288}"/>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D426C4F1-9FAE-2AB9-0704-D7BAACCA4D21}"/>
              </a:ext>
            </a:extLst>
          </p:cNvPr>
          <p:cNvSpPr>
            <a:spLocks noGrp="1"/>
          </p:cNvSpPr>
          <p:nvPr>
            <p:ph type="sldNum" sz="quarter" idx="12"/>
          </p:nvPr>
        </p:nvSpPr>
        <p:spPr/>
        <p:txBody>
          <a:bodyPr/>
          <a:lstStyle/>
          <a:p>
            <a:fld id="{6514BC0C-EFA7-49C3-8CDD-A18FB95FFA8F}" type="slidenum">
              <a:rPr lang="vi-VN" smtClean="0"/>
              <a:t>‹#›</a:t>
            </a:fld>
            <a:endParaRPr lang="vi-VN"/>
          </a:p>
        </p:txBody>
      </p:sp>
    </p:spTree>
    <p:extLst>
      <p:ext uri="{BB962C8B-B14F-4D97-AF65-F5344CB8AC3E}">
        <p14:creationId xmlns:p14="http://schemas.microsoft.com/office/powerpoint/2010/main" val="198579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49408-BBD3-307A-01C6-9318D13D3A58}"/>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A5F8D55D-A55D-C95B-F5FC-0A3DDE3CF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97ED324D-47BD-3556-7ADF-5C7CAC21A122}"/>
              </a:ext>
            </a:extLst>
          </p:cNvPr>
          <p:cNvSpPr>
            <a:spLocks noGrp="1"/>
          </p:cNvSpPr>
          <p:nvPr>
            <p:ph type="dt" sz="half" idx="10"/>
          </p:nvPr>
        </p:nvSpPr>
        <p:spPr/>
        <p:txBody>
          <a:bodyPr/>
          <a:lstStyle/>
          <a:p>
            <a:fld id="{BCA6350B-C770-4598-BFEF-32CD0393E878}" type="datetimeFigureOut">
              <a:rPr lang="vi-VN" smtClean="0"/>
              <a:t>13/04/2024</a:t>
            </a:fld>
            <a:endParaRPr lang="vi-VN"/>
          </a:p>
        </p:txBody>
      </p:sp>
      <p:sp>
        <p:nvSpPr>
          <p:cNvPr id="5" name="Footer Placeholder 4">
            <a:extLst>
              <a:ext uri="{FF2B5EF4-FFF2-40B4-BE49-F238E27FC236}">
                <a16:creationId xmlns:a16="http://schemas.microsoft.com/office/drawing/2014/main" id="{BB4FBDE7-EBEF-9CCB-9A03-1F97ECF8ED54}"/>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74DA034B-0FD9-A32E-F8E6-34810E4E53B8}"/>
              </a:ext>
            </a:extLst>
          </p:cNvPr>
          <p:cNvSpPr>
            <a:spLocks noGrp="1"/>
          </p:cNvSpPr>
          <p:nvPr>
            <p:ph type="sldNum" sz="quarter" idx="12"/>
          </p:nvPr>
        </p:nvSpPr>
        <p:spPr/>
        <p:txBody>
          <a:bodyPr/>
          <a:lstStyle/>
          <a:p>
            <a:fld id="{6514BC0C-EFA7-49C3-8CDD-A18FB95FFA8F}" type="slidenum">
              <a:rPr lang="vi-VN" smtClean="0"/>
              <a:t>‹#›</a:t>
            </a:fld>
            <a:endParaRPr lang="vi-VN"/>
          </a:p>
        </p:txBody>
      </p:sp>
    </p:spTree>
    <p:extLst>
      <p:ext uri="{BB962C8B-B14F-4D97-AF65-F5344CB8AC3E}">
        <p14:creationId xmlns:p14="http://schemas.microsoft.com/office/powerpoint/2010/main" val="2369593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C697D2-1308-782A-90B2-273800C1C54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9A5DCA6A-5F77-2D7C-34C7-F5D40A7C9DB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D4F6BAA1-3465-19A6-B3DD-417ECB6557EA}"/>
              </a:ext>
            </a:extLst>
          </p:cNvPr>
          <p:cNvSpPr>
            <a:spLocks noGrp="1"/>
          </p:cNvSpPr>
          <p:nvPr>
            <p:ph type="dt" sz="half" idx="10"/>
          </p:nvPr>
        </p:nvSpPr>
        <p:spPr/>
        <p:txBody>
          <a:bodyPr/>
          <a:lstStyle/>
          <a:p>
            <a:fld id="{BCA6350B-C770-4598-BFEF-32CD0393E878}" type="datetimeFigureOut">
              <a:rPr lang="vi-VN" smtClean="0"/>
              <a:t>13/04/2024</a:t>
            </a:fld>
            <a:endParaRPr lang="vi-VN"/>
          </a:p>
        </p:txBody>
      </p:sp>
      <p:sp>
        <p:nvSpPr>
          <p:cNvPr id="5" name="Footer Placeholder 4">
            <a:extLst>
              <a:ext uri="{FF2B5EF4-FFF2-40B4-BE49-F238E27FC236}">
                <a16:creationId xmlns:a16="http://schemas.microsoft.com/office/drawing/2014/main" id="{567AA1A7-F7A5-1A24-3B6D-5DC5409E3538}"/>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3ED385DA-9EA8-AE4C-38DD-2A027A8618E1}"/>
              </a:ext>
            </a:extLst>
          </p:cNvPr>
          <p:cNvSpPr>
            <a:spLocks noGrp="1"/>
          </p:cNvSpPr>
          <p:nvPr>
            <p:ph type="sldNum" sz="quarter" idx="12"/>
          </p:nvPr>
        </p:nvSpPr>
        <p:spPr/>
        <p:txBody>
          <a:bodyPr/>
          <a:lstStyle/>
          <a:p>
            <a:fld id="{6514BC0C-EFA7-49C3-8CDD-A18FB95FFA8F}" type="slidenum">
              <a:rPr lang="vi-VN" smtClean="0"/>
              <a:t>‹#›</a:t>
            </a:fld>
            <a:endParaRPr lang="vi-VN"/>
          </a:p>
        </p:txBody>
      </p:sp>
    </p:spTree>
    <p:extLst>
      <p:ext uri="{BB962C8B-B14F-4D97-AF65-F5344CB8AC3E}">
        <p14:creationId xmlns:p14="http://schemas.microsoft.com/office/powerpoint/2010/main" val="1729959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AA378-A6BE-E831-736B-53BE2C565893}"/>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81021A44-C050-1753-9706-1CD23219CAA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42F55EE1-11EE-FE53-EF85-E017DE0A81A4}"/>
              </a:ext>
            </a:extLst>
          </p:cNvPr>
          <p:cNvSpPr>
            <a:spLocks noGrp="1"/>
          </p:cNvSpPr>
          <p:nvPr>
            <p:ph type="dt" sz="half" idx="10"/>
          </p:nvPr>
        </p:nvSpPr>
        <p:spPr/>
        <p:txBody>
          <a:bodyPr/>
          <a:lstStyle/>
          <a:p>
            <a:fld id="{BCA6350B-C770-4598-BFEF-32CD0393E878}" type="datetimeFigureOut">
              <a:rPr lang="vi-VN" smtClean="0"/>
              <a:t>13/04/2024</a:t>
            </a:fld>
            <a:endParaRPr lang="vi-VN"/>
          </a:p>
        </p:txBody>
      </p:sp>
      <p:sp>
        <p:nvSpPr>
          <p:cNvPr id="5" name="Footer Placeholder 4">
            <a:extLst>
              <a:ext uri="{FF2B5EF4-FFF2-40B4-BE49-F238E27FC236}">
                <a16:creationId xmlns:a16="http://schemas.microsoft.com/office/drawing/2014/main" id="{32F6CD93-90D1-32BA-4406-FF86222A7F99}"/>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2BF3AFA9-67E9-C43C-C150-D99E94605CF2}"/>
              </a:ext>
            </a:extLst>
          </p:cNvPr>
          <p:cNvSpPr>
            <a:spLocks noGrp="1"/>
          </p:cNvSpPr>
          <p:nvPr>
            <p:ph type="sldNum" sz="quarter" idx="12"/>
          </p:nvPr>
        </p:nvSpPr>
        <p:spPr/>
        <p:txBody>
          <a:bodyPr/>
          <a:lstStyle/>
          <a:p>
            <a:fld id="{6514BC0C-EFA7-49C3-8CDD-A18FB95FFA8F}" type="slidenum">
              <a:rPr lang="vi-VN" smtClean="0"/>
              <a:t>‹#›</a:t>
            </a:fld>
            <a:endParaRPr lang="vi-VN"/>
          </a:p>
        </p:txBody>
      </p:sp>
    </p:spTree>
    <p:extLst>
      <p:ext uri="{BB962C8B-B14F-4D97-AF65-F5344CB8AC3E}">
        <p14:creationId xmlns:p14="http://schemas.microsoft.com/office/powerpoint/2010/main" val="227678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8D238-ACD3-ABAD-F073-F1FA87CFF9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95ADCEB5-74CA-2164-8D2F-63F6D9F0E6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AA21B6-159D-A75B-DA21-4E8726C192C3}"/>
              </a:ext>
            </a:extLst>
          </p:cNvPr>
          <p:cNvSpPr>
            <a:spLocks noGrp="1"/>
          </p:cNvSpPr>
          <p:nvPr>
            <p:ph type="dt" sz="half" idx="10"/>
          </p:nvPr>
        </p:nvSpPr>
        <p:spPr/>
        <p:txBody>
          <a:bodyPr/>
          <a:lstStyle/>
          <a:p>
            <a:fld id="{BCA6350B-C770-4598-BFEF-32CD0393E878}" type="datetimeFigureOut">
              <a:rPr lang="vi-VN" smtClean="0"/>
              <a:t>13/04/2024</a:t>
            </a:fld>
            <a:endParaRPr lang="vi-VN"/>
          </a:p>
        </p:txBody>
      </p:sp>
      <p:sp>
        <p:nvSpPr>
          <p:cNvPr id="5" name="Footer Placeholder 4">
            <a:extLst>
              <a:ext uri="{FF2B5EF4-FFF2-40B4-BE49-F238E27FC236}">
                <a16:creationId xmlns:a16="http://schemas.microsoft.com/office/drawing/2014/main" id="{9B6F96FC-DFAE-0B99-99F3-F67BAFEED929}"/>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25A5469E-0DCC-404D-01F2-BD9A0B8E3560}"/>
              </a:ext>
            </a:extLst>
          </p:cNvPr>
          <p:cNvSpPr>
            <a:spLocks noGrp="1"/>
          </p:cNvSpPr>
          <p:nvPr>
            <p:ph type="sldNum" sz="quarter" idx="12"/>
          </p:nvPr>
        </p:nvSpPr>
        <p:spPr/>
        <p:txBody>
          <a:bodyPr/>
          <a:lstStyle/>
          <a:p>
            <a:fld id="{6514BC0C-EFA7-49C3-8CDD-A18FB95FFA8F}" type="slidenum">
              <a:rPr lang="vi-VN" smtClean="0"/>
              <a:t>‹#›</a:t>
            </a:fld>
            <a:endParaRPr lang="vi-VN"/>
          </a:p>
        </p:txBody>
      </p:sp>
    </p:spTree>
    <p:extLst>
      <p:ext uri="{BB962C8B-B14F-4D97-AF65-F5344CB8AC3E}">
        <p14:creationId xmlns:p14="http://schemas.microsoft.com/office/powerpoint/2010/main" val="3102855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8403A-E5C7-6D9A-CEAF-C37FDD0CE443}"/>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6D7D02BC-D1D6-34D8-F812-FBD8BC9AB14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15A45259-27B1-BE49-C975-76E55F14260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4EC521F1-D200-BD3D-DBF7-D51C3A100AEB}"/>
              </a:ext>
            </a:extLst>
          </p:cNvPr>
          <p:cNvSpPr>
            <a:spLocks noGrp="1"/>
          </p:cNvSpPr>
          <p:nvPr>
            <p:ph type="dt" sz="half" idx="10"/>
          </p:nvPr>
        </p:nvSpPr>
        <p:spPr/>
        <p:txBody>
          <a:bodyPr/>
          <a:lstStyle/>
          <a:p>
            <a:fld id="{BCA6350B-C770-4598-BFEF-32CD0393E878}" type="datetimeFigureOut">
              <a:rPr lang="vi-VN" smtClean="0"/>
              <a:t>13/04/2024</a:t>
            </a:fld>
            <a:endParaRPr lang="vi-VN"/>
          </a:p>
        </p:txBody>
      </p:sp>
      <p:sp>
        <p:nvSpPr>
          <p:cNvPr id="6" name="Footer Placeholder 5">
            <a:extLst>
              <a:ext uri="{FF2B5EF4-FFF2-40B4-BE49-F238E27FC236}">
                <a16:creationId xmlns:a16="http://schemas.microsoft.com/office/drawing/2014/main" id="{E4E3D850-5CD8-8666-7011-088CE5599DE0}"/>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B79EFDAF-A6C6-983A-A635-565B2D6157F6}"/>
              </a:ext>
            </a:extLst>
          </p:cNvPr>
          <p:cNvSpPr>
            <a:spLocks noGrp="1"/>
          </p:cNvSpPr>
          <p:nvPr>
            <p:ph type="sldNum" sz="quarter" idx="12"/>
          </p:nvPr>
        </p:nvSpPr>
        <p:spPr/>
        <p:txBody>
          <a:bodyPr/>
          <a:lstStyle/>
          <a:p>
            <a:fld id="{6514BC0C-EFA7-49C3-8CDD-A18FB95FFA8F}" type="slidenum">
              <a:rPr lang="vi-VN" smtClean="0"/>
              <a:t>‹#›</a:t>
            </a:fld>
            <a:endParaRPr lang="vi-VN"/>
          </a:p>
        </p:txBody>
      </p:sp>
    </p:spTree>
    <p:extLst>
      <p:ext uri="{BB962C8B-B14F-4D97-AF65-F5344CB8AC3E}">
        <p14:creationId xmlns:p14="http://schemas.microsoft.com/office/powerpoint/2010/main" val="3034576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D2F9C-0E43-CDAD-4EC4-164E5E41C69F}"/>
              </a:ext>
            </a:extLst>
          </p:cNvPr>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C3BD3D1E-6474-66EC-00F2-F35BD2F842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F2073B-6D33-CB4F-EBF2-97D74DF575C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2DB34581-7842-E404-42CE-2068850DE0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B58AB5-6BA6-DB9A-0F34-A6471D4D87F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C3ADE03E-8BE1-1AE7-175A-FDA80B1F824A}"/>
              </a:ext>
            </a:extLst>
          </p:cNvPr>
          <p:cNvSpPr>
            <a:spLocks noGrp="1"/>
          </p:cNvSpPr>
          <p:nvPr>
            <p:ph type="dt" sz="half" idx="10"/>
          </p:nvPr>
        </p:nvSpPr>
        <p:spPr/>
        <p:txBody>
          <a:bodyPr/>
          <a:lstStyle/>
          <a:p>
            <a:fld id="{BCA6350B-C770-4598-BFEF-32CD0393E878}" type="datetimeFigureOut">
              <a:rPr lang="vi-VN" smtClean="0"/>
              <a:t>13/04/2024</a:t>
            </a:fld>
            <a:endParaRPr lang="vi-VN"/>
          </a:p>
        </p:txBody>
      </p:sp>
      <p:sp>
        <p:nvSpPr>
          <p:cNvPr id="8" name="Footer Placeholder 7">
            <a:extLst>
              <a:ext uri="{FF2B5EF4-FFF2-40B4-BE49-F238E27FC236}">
                <a16:creationId xmlns:a16="http://schemas.microsoft.com/office/drawing/2014/main" id="{D0EA5584-9237-286F-45F2-D913E4F5A538}"/>
              </a:ext>
            </a:extLst>
          </p:cNvPr>
          <p:cNvSpPr>
            <a:spLocks noGrp="1"/>
          </p:cNvSpPr>
          <p:nvPr>
            <p:ph type="ftr" sz="quarter" idx="11"/>
          </p:nvPr>
        </p:nvSpPr>
        <p:spPr/>
        <p:txBody>
          <a:bodyPr/>
          <a:lstStyle/>
          <a:p>
            <a:endParaRPr lang="vi-VN"/>
          </a:p>
        </p:txBody>
      </p:sp>
      <p:sp>
        <p:nvSpPr>
          <p:cNvPr id="9" name="Slide Number Placeholder 8">
            <a:extLst>
              <a:ext uri="{FF2B5EF4-FFF2-40B4-BE49-F238E27FC236}">
                <a16:creationId xmlns:a16="http://schemas.microsoft.com/office/drawing/2014/main" id="{84355B8C-629C-3CDB-54EE-70D10AF72D67}"/>
              </a:ext>
            </a:extLst>
          </p:cNvPr>
          <p:cNvSpPr>
            <a:spLocks noGrp="1"/>
          </p:cNvSpPr>
          <p:nvPr>
            <p:ph type="sldNum" sz="quarter" idx="12"/>
          </p:nvPr>
        </p:nvSpPr>
        <p:spPr/>
        <p:txBody>
          <a:bodyPr/>
          <a:lstStyle/>
          <a:p>
            <a:fld id="{6514BC0C-EFA7-49C3-8CDD-A18FB95FFA8F}" type="slidenum">
              <a:rPr lang="vi-VN" smtClean="0"/>
              <a:t>‹#›</a:t>
            </a:fld>
            <a:endParaRPr lang="vi-VN"/>
          </a:p>
        </p:txBody>
      </p:sp>
    </p:spTree>
    <p:extLst>
      <p:ext uri="{BB962C8B-B14F-4D97-AF65-F5344CB8AC3E}">
        <p14:creationId xmlns:p14="http://schemas.microsoft.com/office/powerpoint/2010/main" val="2519075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3141D-A03B-8A45-F370-ADFDDF018372}"/>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5FAC0150-A876-A10C-36BD-7CCB0EB334D6}"/>
              </a:ext>
            </a:extLst>
          </p:cNvPr>
          <p:cNvSpPr>
            <a:spLocks noGrp="1"/>
          </p:cNvSpPr>
          <p:nvPr>
            <p:ph type="dt" sz="half" idx="10"/>
          </p:nvPr>
        </p:nvSpPr>
        <p:spPr/>
        <p:txBody>
          <a:bodyPr/>
          <a:lstStyle/>
          <a:p>
            <a:fld id="{BCA6350B-C770-4598-BFEF-32CD0393E878}" type="datetimeFigureOut">
              <a:rPr lang="vi-VN" smtClean="0"/>
              <a:t>13/04/2024</a:t>
            </a:fld>
            <a:endParaRPr lang="vi-VN"/>
          </a:p>
        </p:txBody>
      </p:sp>
      <p:sp>
        <p:nvSpPr>
          <p:cNvPr id="4" name="Footer Placeholder 3">
            <a:extLst>
              <a:ext uri="{FF2B5EF4-FFF2-40B4-BE49-F238E27FC236}">
                <a16:creationId xmlns:a16="http://schemas.microsoft.com/office/drawing/2014/main" id="{4C1DB0B9-7882-52FB-C5AB-721BBA11FD43}"/>
              </a:ext>
            </a:extLst>
          </p:cNvPr>
          <p:cNvSpPr>
            <a:spLocks noGrp="1"/>
          </p:cNvSpPr>
          <p:nvPr>
            <p:ph type="ftr" sz="quarter" idx="11"/>
          </p:nvPr>
        </p:nvSpPr>
        <p:spPr/>
        <p:txBody>
          <a:bodyPr/>
          <a:lstStyle/>
          <a:p>
            <a:endParaRPr lang="vi-VN"/>
          </a:p>
        </p:txBody>
      </p:sp>
      <p:sp>
        <p:nvSpPr>
          <p:cNvPr id="5" name="Slide Number Placeholder 4">
            <a:extLst>
              <a:ext uri="{FF2B5EF4-FFF2-40B4-BE49-F238E27FC236}">
                <a16:creationId xmlns:a16="http://schemas.microsoft.com/office/drawing/2014/main" id="{997FD4E9-502C-DE7E-90BF-84C0FA254440}"/>
              </a:ext>
            </a:extLst>
          </p:cNvPr>
          <p:cNvSpPr>
            <a:spLocks noGrp="1"/>
          </p:cNvSpPr>
          <p:nvPr>
            <p:ph type="sldNum" sz="quarter" idx="12"/>
          </p:nvPr>
        </p:nvSpPr>
        <p:spPr/>
        <p:txBody>
          <a:bodyPr/>
          <a:lstStyle/>
          <a:p>
            <a:fld id="{6514BC0C-EFA7-49C3-8CDD-A18FB95FFA8F}" type="slidenum">
              <a:rPr lang="vi-VN" smtClean="0"/>
              <a:t>‹#›</a:t>
            </a:fld>
            <a:endParaRPr lang="vi-VN"/>
          </a:p>
        </p:txBody>
      </p:sp>
    </p:spTree>
    <p:extLst>
      <p:ext uri="{BB962C8B-B14F-4D97-AF65-F5344CB8AC3E}">
        <p14:creationId xmlns:p14="http://schemas.microsoft.com/office/powerpoint/2010/main" val="1076910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94F6C9-708A-D390-7297-BD18CD5C006C}"/>
              </a:ext>
            </a:extLst>
          </p:cNvPr>
          <p:cNvSpPr>
            <a:spLocks noGrp="1"/>
          </p:cNvSpPr>
          <p:nvPr>
            <p:ph type="dt" sz="half" idx="10"/>
          </p:nvPr>
        </p:nvSpPr>
        <p:spPr/>
        <p:txBody>
          <a:bodyPr/>
          <a:lstStyle/>
          <a:p>
            <a:fld id="{BCA6350B-C770-4598-BFEF-32CD0393E878}" type="datetimeFigureOut">
              <a:rPr lang="vi-VN" smtClean="0"/>
              <a:t>13/04/2024</a:t>
            </a:fld>
            <a:endParaRPr lang="vi-VN"/>
          </a:p>
        </p:txBody>
      </p:sp>
      <p:sp>
        <p:nvSpPr>
          <p:cNvPr id="3" name="Footer Placeholder 2">
            <a:extLst>
              <a:ext uri="{FF2B5EF4-FFF2-40B4-BE49-F238E27FC236}">
                <a16:creationId xmlns:a16="http://schemas.microsoft.com/office/drawing/2014/main" id="{1E629427-F011-8440-BCBE-BFCD5BF74B8B}"/>
              </a:ext>
            </a:extLst>
          </p:cNvPr>
          <p:cNvSpPr>
            <a:spLocks noGrp="1"/>
          </p:cNvSpPr>
          <p:nvPr>
            <p:ph type="ftr" sz="quarter" idx="11"/>
          </p:nvPr>
        </p:nvSpPr>
        <p:spPr/>
        <p:txBody>
          <a:bodyPr/>
          <a:lstStyle/>
          <a:p>
            <a:endParaRPr lang="vi-VN"/>
          </a:p>
        </p:txBody>
      </p:sp>
      <p:sp>
        <p:nvSpPr>
          <p:cNvPr id="4" name="Slide Number Placeholder 3">
            <a:extLst>
              <a:ext uri="{FF2B5EF4-FFF2-40B4-BE49-F238E27FC236}">
                <a16:creationId xmlns:a16="http://schemas.microsoft.com/office/drawing/2014/main" id="{53D5EB28-0C24-586A-71AD-1121C95946FC}"/>
              </a:ext>
            </a:extLst>
          </p:cNvPr>
          <p:cNvSpPr>
            <a:spLocks noGrp="1"/>
          </p:cNvSpPr>
          <p:nvPr>
            <p:ph type="sldNum" sz="quarter" idx="12"/>
          </p:nvPr>
        </p:nvSpPr>
        <p:spPr/>
        <p:txBody>
          <a:bodyPr/>
          <a:lstStyle/>
          <a:p>
            <a:fld id="{6514BC0C-EFA7-49C3-8CDD-A18FB95FFA8F}" type="slidenum">
              <a:rPr lang="vi-VN" smtClean="0"/>
              <a:t>‹#›</a:t>
            </a:fld>
            <a:endParaRPr lang="vi-VN"/>
          </a:p>
        </p:txBody>
      </p:sp>
    </p:spTree>
    <p:extLst>
      <p:ext uri="{BB962C8B-B14F-4D97-AF65-F5344CB8AC3E}">
        <p14:creationId xmlns:p14="http://schemas.microsoft.com/office/powerpoint/2010/main" val="1399016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78D6F-5DD7-90A8-BE60-1EB987C73F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FA7304FE-7E62-CDEE-70D6-E42EBE0649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C95C124E-3F24-108A-B61A-FAAFFE44FC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7EABEC-DEF8-EEDA-FD8D-07164772B952}"/>
              </a:ext>
            </a:extLst>
          </p:cNvPr>
          <p:cNvSpPr>
            <a:spLocks noGrp="1"/>
          </p:cNvSpPr>
          <p:nvPr>
            <p:ph type="dt" sz="half" idx="10"/>
          </p:nvPr>
        </p:nvSpPr>
        <p:spPr/>
        <p:txBody>
          <a:bodyPr/>
          <a:lstStyle/>
          <a:p>
            <a:fld id="{BCA6350B-C770-4598-BFEF-32CD0393E878}" type="datetimeFigureOut">
              <a:rPr lang="vi-VN" smtClean="0"/>
              <a:t>13/04/2024</a:t>
            </a:fld>
            <a:endParaRPr lang="vi-VN"/>
          </a:p>
        </p:txBody>
      </p:sp>
      <p:sp>
        <p:nvSpPr>
          <p:cNvPr id="6" name="Footer Placeholder 5">
            <a:extLst>
              <a:ext uri="{FF2B5EF4-FFF2-40B4-BE49-F238E27FC236}">
                <a16:creationId xmlns:a16="http://schemas.microsoft.com/office/drawing/2014/main" id="{CFD8C845-5881-77AE-EBC7-FE3BF8900B8E}"/>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18AAD003-4195-C63F-83AD-8AFA815E3D4B}"/>
              </a:ext>
            </a:extLst>
          </p:cNvPr>
          <p:cNvSpPr>
            <a:spLocks noGrp="1"/>
          </p:cNvSpPr>
          <p:nvPr>
            <p:ph type="sldNum" sz="quarter" idx="12"/>
          </p:nvPr>
        </p:nvSpPr>
        <p:spPr/>
        <p:txBody>
          <a:bodyPr/>
          <a:lstStyle/>
          <a:p>
            <a:fld id="{6514BC0C-EFA7-49C3-8CDD-A18FB95FFA8F}" type="slidenum">
              <a:rPr lang="vi-VN" smtClean="0"/>
              <a:t>‹#›</a:t>
            </a:fld>
            <a:endParaRPr lang="vi-VN"/>
          </a:p>
        </p:txBody>
      </p:sp>
    </p:spTree>
    <p:extLst>
      <p:ext uri="{BB962C8B-B14F-4D97-AF65-F5344CB8AC3E}">
        <p14:creationId xmlns:p14="http://schemas.microsoft.com/office/powerpoint/2010/main" val="22373544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7EEC3-839D-3A13-41AF-8E202C00DE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4CD5FB3A-8343-13B2-7A2A-72EC9A89C0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7EAD40FA-6A84-924C-91EA-203BD5C0FB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1ABDB-AE00-9037-E706-8DC231EA48D3}"/>
              </a:ext>
            </a:extLst>
          </p:cNvPr>
          <p:cNvSpPr>
            <a:spLocks noGrp="1"/>
          </p:cNvSpPr>
          <p:nvPr>
            <p:ph type="dt" sz="half" idx="10"/>
          </p:nvPr>
        </p:nvSpPr>
        <p:spPr/>
        <p:txBody>
          <a:bodyPr/>
          <a:lstStyle/>
          <a:p>
            <a:fld id="{BCA6350B-C770-4598-BFEF-32CD0393E878}" type="datetimeFigureOut">
              <a:rPr lang="vi-VN" smtClean="0"/>
              <a:t>13/04/2024</a:t>
            </a:fld>
            <a:endParaRPr lang="vi-VN"/>
          </a:p>
        </p:txBody>
      </p:sp>
      <p:sp>
        <p:nvSpPr>
          <p:cNvPr id="6" name="Footer Placeholder 5">
            <a:extLst>
              <a:ext uri="{FF2B5EF4-FFF2-40B4-BE49-F238E27FC236}">
                <a16:creationId xmlns:a16="http://schemas.microsoft.com/office/drawing/2014/main" id="{F379FF62-D93A-0A1C-14D9-DAE8002EA8A7}"/>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18055DB6-E1EC-5EF1-17EB-675F2355C4D2}"/>
              </a:ext>
            </a:extLst>
          </p:cNvPr>
          <p:cNvSpPr>
            <a:spLocks noGrp="1"/>
          </p:cNvSpPr>
          <p:nvPr>
            <p:ph type="sldNum" sz="quarter" idx="12"/>
          </p:nvPr>
        </p:nvSpPr>
        <p:spPr/>
        <p:txBody>
          <a:bodyPr/>
          <a:lstStyle/>
          <a:p>
            <a:fld id="{6514BC0C-EFA7-49C3-8CDD-A18FB95FFA8F}" type="slidenum">
              <a:rPr lang="vi-VN" smtClean="0"/>
              <a:t>‹#›</a:t>
            </a:fld>
            <a:endParaRPr lang="vi-VN"/>
          </a:p>
        </p:txBody>
      </p:sp>
    </p:spTree>
    <p:extLst>
      <p:ext uri="{BB962C8B-B14F-4D97-AF65-F5344CB8AC3E}">
        <p14:creationId xmlns:p14="http://schemas.microsoft.com/office/powerpoint/2010/main" val="2890360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10F67C-AB21-D51A-981B-100C63843E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1F8AFEEE-6B1F-208A-54B0-A708721D07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32FFC521-38EF-8812-9F2F-FF6B312345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A6350B-C770-4598-BFEF-32CD0393E878}" type="datetimeFigureOut">
              <a:rPr lang="vi-VN" smtClean="0"/>
              <a:t>13/04/2024</a:t>
            </a:fld>
            <a:endParaRPr lang="vi-VN"/>
          </a:p>
        </p:txBody>
      </p:sp>
      <p:sp>
        <p:nvSpPr>
          <p:cNvPr id="5" name="Footer Placeholder 4">
            <a:extLst>
              <a:ext uri="{FF2B5EF4-FFF2-40B4-BE49-F238E27FC236}">
                <a16:creationId xmlns:a16="http://schemas.microsoft.com/office/drawing/2014/main" id="{3F2BB991-A8E6-328B-07B8-F8F1F7D700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a:extLst>
              <a:ext uri="{FF2B5EF4-FFF2-40B4-BE49-F238E27FC236}">
                <a16:creationId xmlns:a16="http://schemas.microsoft.com/office/drawing/2014/main" id="{7850A417-763E-C152-12CC-BF9201283FF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14BC0C-EFA7-49C3-8CDD-A18FB95FFA8F}" type="slidenum">
              <a:rPr lang="vi-VN" smtClean="0"/>
              <a:t>‹#›</a:t>
            </a:fld>
            <a:endParaRPr lang="vi-VN"/>
          </a:p>
        </p:txBody>
      </p:sp>
    </p:spTree>
    <p:extLst>
      <p:ext uri="{BB962C8B-B14F-4D97-AF65-F5344CB8AC3E}">
        <p14:creationId xmlns:p14="http://schemas.microsoft.com/office/powerpoint/2010/main" val="14389126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5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F21132-E2D0-F14F-5396-9C7F4B011F80}"/>
              </a:ext>
            </a:extLst>
          </p:cNvPr>
          <p:cNvSpPr>
            <a:spLocks noGrp="1"/>
          </p:cNvSpPr>
          <p:nvPr>
            <p:ph type="ctrTitle"/>
          </p:nvPr>
        </p:nvSpPr>
        <p:spPr/>
        <p:txBody>
          <a:bodyPr>
            <a:normAutofit/>
          </a:bodyPr>
          <a:lstStyle/>
          <a:p>
            <a:r>
              <a:rPr lang="vi-VN" sz="5500" b="1" dirty="0"/>
              <a:t>Lý Sinh </a:t>
            </a:r>
            <a:br>
              <a:rPr lang="vi-VN" sz="4400" dirty="0"/>
            </a:br>
            <a:r>
              <a:rPr lang="vi-VN" sz="4400" b="1" dirty="0">
                <a:solidFill>
                  <a:srgbClr val="00B0F0"/>
                </a:solidFill>
              </a:rPr>
              <a:t>Sinh Học Bức Xạ</a:t>
            </a:r>
            <a:br>
              <a:rPr lang="vi-VN" sz="4400" b="1" dirty="0">
                <a:solidFill>
                  <a:srgbClr val="00B0F0"/>
                </a:solidFill>
              </a:rPr>
            </a:br>
            <a:r>
              <a:rPr lang="vi-VN" sz="4400" b="1" dirty="0">
                <a:solidFill>
                  <a:srgbClr val="00B0F0"/>
                </a:solidFill>
              </a:rPr>
              <a:t>( Sinh học phóng xạ)</a:t>
            </a:r>
          </a:p>
        </p:txBody>
      </p:sp>
    </p:spTree>
    <p:extLst>
      <p:ext uri="{BB962C8B-B14F-4D97-AF65-F5344CB8AC3E}">
        <p14:creationId xmlns:p14="http://schemas.microsoft.com/office/powerpoint/2010/main" val="387184057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2D8846-E28B-8D55-2767-039F0944A669}"/>
              </a:ext>
            </a:extLst>
          </p:cNvPr>
          <p:cNvSpPr>
            <a:spLocks noGrp="1"/>
          </p:cNvSpPr>
          <p:nvPr>
            <p:ph idx="1"/>
          </p:nvPr>
        </p:nvSpPr>
        <p:spPr>
          <a:xfrm>
            <a:off x="278917" y="55580"/>
            <a:ext cx="6486525" cy="6802420"/>
          </a:xfrm>
        </p:spPr>
        <p:txBody>
          <a:bodyPr>
            <a:noAutofit/>
          </a:bodyPr>
          <a:lstStyle/>
          <a:p>
            <a:pPr marL="0" indent="0">
              <a:buNone/>
            </a:pPr>
            <a:r>
              <a:rPr lang="vi-VN" b="1" dirty="0">
                <a:solidFill>
                  <a:srgbClr val="00B0F0"/>
                </a:solidFill>
                <a:latin typeface="+mj-lt"/>
              </a:rPr>
              <a:t>Đồng vị phóng xạ</a:t>
            </a:r>
          </a:p>
          <a:p>
            <a:pPr marL="0" indent="0">
              <a:buNone/>
            </a:pPr>
            <a:r>
              <a:rPr lang="vi-VN" sz="2500" dirty="0">
                <a:latin typeface="+mj-lt"/>
              </a:rPr>
              <a:t>Đồng vị phóng xạ không ổn định </a:t>
            </a:r>
            <a:r>
              <a:rPr lang="vi-VN" sz="2500" dirty="0">
                <a:solidFill>
                  <a:srgbClr val="FF0000"/>
                </a:solidFill>
                <a:latin typeface="+mj-lt"/>
              </a:rPr>
              <a:t>do một số lý do:</a:t>
            </a:r>
          </a:p>
          <a:p>
            <a:pPr marL="0" indent="0">
              <a:buNone/>
            </a:pPr>
            <a:r>
              <a:rPr lang="vi-VN" sz="2500" dirty="0">
                <a:latin typeface="+mj-lt"/>
              </a:rPr>
              <a:t>    Sự hiện diện của </a:t>
            </a:r>
            <a:r>
              <a:rPr lang="vi-VN" sz="2500" dirty="0">
                <a:solidFill>
                  <a:srgbClr val="FF0000"/>
                </a:solidFill>
                <a:latin typeface="+mj-lt"/>
              </a:rPr>
              <a:t>số lượng lớn neutron trong hạt nhân nguyên tử so với số lượng proton.</a:t>
            </a:r>
          </a:p>
          <a:p>
            <a:pPr marL="0" indent="0">
              <a:buNone/>
            </a:pPr>
            <a:r>
              <a:rPr lang="vi-VN" sz="2000" dirty="0">
                <a:latin typeface="+mj-lt"/>
              </a:rPr>
              <a:t>Trong các đồng vị phóng xạ này, neutron được chuyển đổi thành proton và electron trong quá trình phân rã phóng xạ.</a:t>
            </a:r>
          </a:p>
          <a:p>
            <a:pPr marL="0" indent="0">
              <a:buNone/>
            </a:pPr>
            <a:r>
              <a:rPr lang="vi-VN" sz="2500" dirty="0">
                <a:latin typeface="+mj-lt"/>
              </a:rPr>
              <a:t>    Sự hiện diện của </a:t>
            </a:r>
            <a:r>
              <a:rPr lang="vi-VN" sz="2500" dirty="0">
                <a:solidFill>
                  <a:srgbClr val="FF0000"/>
                </a:solidFill>
                <a:latin typeface="+mj-lt"/>
              </a:rPr>
              <a:t>số lượng lớn proton </a:t>
            </a:r>
            <a:r>
              <a:rPr lang="vi-VN" sz="2500" dirty="0">
                <a:latin typeface="+mj-lt"/>
              </a:rPr>
              <a:t>trong hạt nhân nguyên tử.</a:t>
            </a:r>
          </a:p>
          <a:p>
            <a:pPr marL="0" indent="0">
              <a:buNone/>
            </a:pPr>
            <a:r>
              <a:rPr lang="vi-VN" sz="2000" dirty="0">
                <a:latin typeface="+mj-lt"/>
              </a:rPr>
              <a:t>Trong các đồng vị phóng xạ này, proton được biến đổi thành neutron và positron.</a:t>
            </a:r>
          </a:p>
          <a:p>
            <a:pPr marL="0" indent="0">
              <a:buNone/>
            </a:pPr>
            <a:r>
              <a:rPr lang="vi-VN" sz="2500" dirty="0">
                <a:latin typeface="+mj-lt"/>
              </a:rPr>
              <a:t>    Sự hiện diện của </a:t>
            </a:r>
            <a:r>
              <a:rPr lang="vi-VN" sz="2500" dirty="0">
                <a:solidFill>
                  <a:srgbClr val="FF0000"/>
                </a:solidFill>
                <a:latin typeface="+mj-lt"/>
              </a:rPr>
              <a:t>số lượng lớn proton và electron.</a:t>
            </a:r>
          </a:p>
          <a:p>
            <a:pPr marL="0" indent="0">
              <a:buNone/>
            </a:pPr>
            <a:r>
              <a:rPr lang="vi-VN" sz="2000" dirty="0">
                <a:latin typeface="+mj-lt"/>
              </a:rPr>
              <a:t>Các đồng vị phóng xạ này trải qua quá trình phân rã         alpha trong đó hai proton và hai neutron được phát ra dưới dạng hạt alpha.</a:t>
            </a:r>
          </a:p>
        </p:txBody>
      </p:sp>
      <p:pic>
        <p:nvPicPr>
          <p:cNvPr id="2" name="Picture 1">
            <a:extLst>
              <a:ext uri="{FF2B5EF4-FFF2-40B4-BE49-F238E27FC236}">
                <a16:creationId xmlns:a16="http://schemas.microsoft.com/office/drawing/2014/main" id="{A5D94EF5-2809-4A76-ABC6-9DD770E05BB6}"/>
              </a:ext>
            </a:extLst>
          </p:cNvPr>
          <p:cNvPicPr>
            <a:picLocks noChangeAspect="1"/>
          </p:cNvPicPr>
          <p:nvPr/>
        </p:nvPicPr>
        <p:blipFill>
          <a:blip r:embed="rId2"/>
          <a:stretch>
            <a:fillRect/>
          </a:stretch>
        </p:blipFill>
        <p:spPr>
          <a:xfrm>
            <a:off x="7202871" y="181476"/>
            <a:ext cx="4722429" cy="6669665"/>
          </a:xfrm>
          <a:prstGeom prst="rect">
            <a:avLst/>
          </a:prstGeom>
        </p:spPr>
      </p:pic>
      <p:sp>
        <p:nvSpPr>
          <p:cNvPr id="4" name="Circle: Hollow 3">
            <a:extLst>
              <a:ext uri="{FF2B5EF4-FFF2-40B4-BE49-F238E27FC236}">
                <a16:creationId xmlns:a16="http://schemas.microsoft.com/office/drawing/2014/main" id="{4B3BC32A-C903-AA04-1B80-8CAEF158BADA}"/>
              </a:ext>
            </a:extLst>
          </p:cNvPr>
          <p:cNvSpPr/>
          <p:nvPr/>
        </p:nvSpPr>
        <p:spPr>
          <a:xfrm>
            <a:off x="417438" y="2972628"/>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vi-VN" dirty="0">
                <a:solidFill>
                  <a:schemeClr val="tx1"/>
                </a:solidFill>
              </a:rPr>
              <a:t> </a:t>
            </a:r>
          </a:p>
        </p:txBody>
      </p:sp>
      <p:sp>
        <p:nvSpPr>
          <p:cNvPr id="5" name="Circle: Hollow 4">
            <a:extLst>
              <a:ext uri="{FF2B5EF4-FFF2-40B4-BE49-F238E27FC236}">
                <a16:creationId xmlns:a16="http://schemas.microsoft.com/office/drawing/2014/main" id="{0EBB8EDD-A83D-AED2-91A0-689843E914A0}"/>
              </a:ext>
            </a:extLst>
          </p:cNvPr>
          <p:cNvSpPr/>
          <p:nvPr/>
        </p:nvSpPr>
        <p:spPr>
          <a:xfrm>
            <a:off x="417443" y="1477617"/>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6" name="Circle: Hollow 5">
            <a:extLst>
              <a:ext uri="{FF2B5EF4-FFF2-40B4-BE49-F238E27FC236}">
                <a16:creationId xmlns:a16="http://schemas.microsoft.com/office/drawing/2014/main" id="{EC9EC794-F4F0-8A8A-672C-4FAAF031EEA4}"/>
              </a:ext>
            </a:extLst>
          </p:cNvPr>
          <p:cNvSpPr/>
          <p:nvPr/>
        </p:nvSpPr>
        <p:spPr>
          <a:xfrm>
            <a:off x="417438" y="4467639"/>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406458654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265EAE-425E-F234-69C1-E31C4DB6F907}"/>
              </a:ext>
            </a:extLst>
          </p:cNvPr>
          <p:cNvSpPr>
            <a:spLocks noGrp="1"/>
          </p:cNvSpPr>
          <p:nvPr>
            <p:ph idx="1"/>
          </p:nvPr>
        </p:nvSpPr>
        <p:spPr>
          <a:xfrm>
            <a:off x="838200" y="753979"/>
            <a:ext cx="10515600" cy="5422984"/>
          </a:xfrm>
        </p:spPr>
        <p:txBody>
          <a:bodyPr/>
          <a:lstStyle/>
          <a:p>
            <a:pPr marL="0" indent="0">
              <a:buNone/>
            </a:pPr>
            <a:r>
              <a:rPr lang="vi-VN" b="1" dirty="0">
                <a:solidFill>
                  <a:srgbClr val="00B0F0"/>
                </a:solidFill>
                <a:latin typeface="+mj-lt"/>
              </a:rPr>
              <a:t>Phân rã phóng xạ</a:t>
            </a:r>
          </a:p>
          <a:p>
            <a:pPr marL="0" indent="0">
              <a:buNone/>
            </a:pPr>
            <a:r>
              <a:rPr lang="vi-VN" sz="2000" dirty="0">
                <a:latin typeface="+mj-lt"/>
              </a:rPr>
              <a:t>Sự biến đổi của đồng vị phóng xạ được gọi là </a:t>
            </a:r>
            <a:r>
              <a:rPr lang="vi-VN" sz="2000" i="1" dirty="0">
                <a:solidFill>
                  <a:srgbClr val="0000FF"/>
                </a:solidFill>
                <a:latin typeface="+mj-lt"/>
              </a:rPr>
              <a:t>phóng xạ (phân rã phóng xạ) </a:t>
            </a:r>
            <a:r>
              <a:rPr lang="vi-VN" sz="2000" dirty="0">
                <a:latin typeface="+mj-lt"/>
              </a:rPr>
              <a:t>với sự giải phóng năng lượng dưới dạng một bức xạ nhất định. </a:t>
            </a:r>
          </a:p>
          <a:p>
            <a:pPr marL="0" indent="0">
              <a:buNone/>
            </a:pPr>
            <a:r>
              <a:rPr lang="vi-VN" sz="2000" dirty="0">
                <a:latin typeface="+mj-lt"/>
              </a:rPr>
              <a:t>Bằng cách phân rã phóng xạ, nguyên tố này chuyển đổi thành nguyên tố mới giải phóng năng lượng hoặc hạt phóng xạ</a:t>
            </a:r>
          </a:p>
          <a:p>
            <a:pPr marL="0" indent="0">
              <a:buNone/>
            </a:pPr>
            <a:r>
              <a:rPr lang="vi-VN" dirty="0"/>
              <a:t> </a:t>
            </a:r>
          </a:p>
          <a:p>
            <a:pPr marL="0" indent="0">
              <a:buNone/>
            </a:pPr>
            <a:endParaRPr lang="vi-VN" dirty="0">
              <a:latin typeface="+mj-lt"/>
            </a:endParaRPr>
          </a:p>
          <a:p>
            <a:pPr marL="0" indent="0">
              <a:buNone/>
            </a:pPr>
            <a:r>
              <a:rPr lang="vi-VN" sz="2000" b="1" dirty="0">
                <a:solidFill>
                  <a:srgbClr val="0000FF"/>
                </a:solidFill>
                <a:latin typeface="+mj-lt"/>
              </a:rPr>
              <a:t>Chu kỳ bán rã (t1/2 ) (Chu kỳ bán rã): </a:t>
            </a:r>
            <a:r>
              <a:rPr lang="vi-VN" sz="2000" dirty="0">
                <a:latin typeface="+mj-lt"/>
              </a:rPr>
              <a:t>Thời gian cần thiết để 50% nguyên tử ban đầu phân rã</a:t>
            </a:r>
          </a:p>
          <a:p>
            <a:pPr marL="0" indent="0">
              <a:buNone/>
            </a:pPr>
            <a:r>
              <a:rPr lang="vi-VN" sz="2000" b="1" dirty="0">
                <a:solidFill>
                  <a:srgbClr val="0000FF"/>
                </a:solidFill>
                <a:latin typeface="+mj-lt"/>
              </a:rPr>
              <a:t>Độ phóng xạ: </a:t>
            </a:r>
            <a:r>
              <a:rPr lang="vi-VN" sz="2000" dirty="0">
                <a:latin typeface="+mj-lt"/>
              </a:rPr>
              <a:t>là số lần phân rã trên một đơn vị thời gian của một mẫu phóng xạ</a:t>
            </a:r>
          </a:p>
          <a:p>
            <a:pPr marL="0" indent="0">
              <a:buNone/>
            </a:pPr>
            <a:r>
              <a:rPr lang="fr-FR" sz="2000" dirty="0" err="1">
                <a:latin typeface="Times New Roman" panose="02020603050405020304" pitchFamily="18" charset="0"/>
                <a:cs typeface="Times New Roman" panose="02020603050405020304" pitchFamily="18" charset="0"/>
              </a:rPr>
              <a:t>Đơn</a:t>
            </a:r>
            <a:r>
              <a:rPr lang="fr-FR" sz="2000" dirty="0">
                <a:latin typeface="Times New Roman" panose="02020603050405020304" pitchFamily="18" charset="0"/>
                <a:cs typeface="Times New Roman" panose="02020603050405020304" pitchFamily="18" charset="0"/>
              </a:rPr>
              <a:t> </a:t>
            </a:r>
            <a:r>
              <a:rPr lang="fr-FR" sz="2000" dirty="0" err="1">
                <a:latin typeface="Times New Roman" panose="02020603050405020304" pitchFamily="18" charset="0"/>
                <a:cs typeface="Times New Roman" panose="02020603050405020304" pitchFamily="18" charset="0"/>
              </a:rPr>
              <a:t>vị</a:t>
            </a:r>
            <a:r>
              <a:rPr lang="fr-FR" sz="2000" dirty="0">
                <a:latin typeface="Times New Roman" panose="02020603050405020304" pitchFamily="18" charset="0"/>
                <a:cs typeface="Times New Roman" panose="02020603050405020304" pitchFamily="18" charset="0"/>
              </a:rPr>
              <a:t> </a:t>
            </a:r>
            <a:r>
              <a:rPr lang="fr-FR" sz="2000" dirty="0" err="1">
                <a:latin typeface="Times New Roman" panose="02020603050405020304" pitchFamily="18" charset="0"/>
                <a:cs typeface="Times New Roman" panose="02020603050405020304" pitchFamily="18" charset="0"/>
              </a:rPr>
              <a:t>đo</a:t>
            </a:r>
            <a:r>
              <a:rPr lang="fr-FR" sz="2000" dirty="0">
                <a:latin typeface="Times New Roman" panose="02020603050405020304" pitchFamily="18" charset="0"/>
                <a:cs typeface="Times New Roman" panose="02020603050405020304" pitchFamily="18" charset="0"/>
              </a:rPr>
              <a:t> </a:t>
            </a:r>
            <a:r>
              <a:rPr lang="fr-FR" sz="2000" dirty="0" err="1">
                <a:latin typeface="Times New Roman" panose="02020603050405020304" pitchFamily="18" charset="0"/>
                <a:cs typeface="Times New Roman" panose="02020603050405020304" pitchFamily="18" charset="0"/>
              </a:rPr>
              <a:t>độ</a:t>
            </a:r>
            <a:r>
              <a:rPr lang="fr-FR" sz="2000" dirty="0">
                <a:latin typeface="Times New Roman" panose="02020603050405020304" pitchFamily="18" charset="0"/>
                <a:cs typeface="Times New Roman" panose="02020603050405020304" pitchFamily="18" charset="0"/>
              </a:rPr>
              <a:t> </a:t>
            </a:r>
            <a:r>
              <a:rPr lang="fr-FR" sz="2000" dirty="0" err="1">
                <a:latin typeface="Times New Roman" panose="02020603050405020304" pitchFamily="18" charset="0"/>
                <a:cs typeface="Times New Roman" panose="02020603050405020304" pitchFamily="18" charset="0"/>
              </a:rPr>
              <a:t>phóng</a:t>
            </a:r>
            <a:r>
              <a:rPr lang="fr-FR" sz="2000" dirty="0">
                <a:latin typeface="Times New Roman" panose="02020603050405020304" pitchFamily="18" charset="0"/>
                <a:cs typeface="Times New Roman" panose="02020603050405020304" pitchFamily="18" charset="0"/>
              </a:rPr>
              <a:t> </a:t>
            </a:r>
            <a:r>
              <a:rPr lang="fr-FR" sz="2000" dirty="0" err="1">
                <a:latin typeface="Times New Roman" panose="02020603050405020304" pitchFamily="18" charset="0"/>
                <a:cs typeface="Times New Roman" panose="02020603050405020304" pitchFamily="18" charset="0"/>
              </a:rPr>
              <a:t>xạ</a:t>
            </a:r>
            <a:r>
              <a:rPr lang="fr-FR" sz="2000" dirty="0">
                <a:latin typeface="Times New Roman" panose="02020603050405020304" pitchFamily="18" charset="0"/>
                <a:cs typeface="Times New Roman" panose="02020603050405020304" pitchFamily="18" charset="0"/>
              </a:rPr>
              <a:t> là Curie (Ci ) </a:t>
            </a:r>
            <a:endParaRPr lang="vi-VN" sz="2000" dirty="0">
              <a:latin typeface="Times New Roman" panose="02020603050405020304" pitchFamily="18" charset="0"/>
              <a:cs typeface="Times New Roman" panose="02020603050405020304" pitchFamily="18" charset="0"/>
            </a:endParaRPr>
          </a:p>
          <a:p>
            <a:pPr marL="0" indent="0">
              <a:buNone/>
            </a:pPr>
            <a:r>
              <a:rPr lang="vi-VN" sz="2000" dirty="0">
                <a:latin typeface="Times New Roman" panose="02020603050405020304" pitchFamily="18" charset="0"/>
                <a:cs typeface="Times New Roman" panose="02020603050405020304" pitchFamily="18" charset="0"/>
              </a:rPr>
              <a:t>Curie là chất phóng xạ có độ phân rã 3,7x1010 trong 1 giây </a:t>
            </a:r>
          </a:p>
          <a:p>
            <a:pPr marL="0" indent="0">
              <a:buNone/>
            </a:pPr>
            <a:r>
              <a:rPr lang="vi-VN" sz="2000" dirty="0">
                <a:latin typeface="Times New Roman" panose="02020603050405020304" pitchFamily="18" charset="0"/>
                <a:cs typeface="Times New Roman" panose="02020603050405020304" pitchFamily="18" charset="0"/>
              </a:rPr>
              <a:t>Becquerel (Bq) là chất phóng xạ có tốc độ phân rã 1 giây. </a:t>
            </a:r>
          </a:p>
          <a:p>
            <a:pPr marL="0" indent="0">
              <a:buNone/>
            </a:pPr>
            <a:r>
              <a:rPr lang="vi-VN" sz="2000" dirty="0">
                <a:latin typeface="Times New Roman" panose="02020603050405020304" pitchFamily="18" charset="0"/>
                <a:cs typeface="Times New Roman" panose="02020603050405020304" pitchFamily="18" charset="0"/>
              </a:rPr>
              <a:t>1 Ci = 3,7x1010 Bq</a:t>
            </a:r>
          </a:p>
        </p:txBody>
      </p:sp>
      <p:pic>
        <p:nvPicPr>
          <p:cNvPr id="4" name="Picture 3">
            <a:extLst>
              <a:ext uri="{FF2B5EF4-FFF2-40B4-BE49-F238E27FC236}">
                <a16:creationId xmlns:a16="http://schemas.microsoft.com/office/drawing/2014/main" id="{8B81742C-2A4D-C690-378B-C16E05CEE6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99665" y="2357948"/>
            <a:ext cx="4843552" cy="840768"/>
          </a:xfrm>
          <a:prstGeom prst="rect">
            <a:avLst/>
          </a:prstGeom>
        </p:spPr>
      </p:pic>
    </p:spTree>
    <p:extLst>
      <p:ext uri="{BB962C8B-B14F-4D97-AF65-F5344CB8AC3E}">
        <p14:creationId xmlns:p14="http://schemas.microsoft.com/office/powerpoint/2010/main" val="3799563450"/>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a:extLst>
              <a:ext uri="{FF2B5EF4-FFF2-40B4-BE49-F238E27FC236}">
                <a16:creationId xmlns:a16="http://schemas.microsoft.com/office/drawing/2014/main" id="{53BC29F6-3055-4E1C-9436-D1DCD372C4B7}"/>
              </a:ext>
            </a:extLst>
          </p:cNvPr>
          <p:cNvPicPr>
            <a:picLocks noGrp="1" noChangeAspect="1"/>
          </p:cNvPicPr>
          <p:nvPr>
            <p:ph idx="1"/>
          </p:nvPr>
        </p:nvPicPr>
        <p:blipFill>
          <a:blip r:embed="rId2"/>
          <a:stretch>
            <a:fillRect/>
          </a:stretch>
        </p:blipFill>
        <p:spPr>
          <a:xfrm>
            <a:off x="2606881" y="19050"/>
            <a:ext cx="6978237" cy="6852048"/>
          </a:xfrm>
          <a:prstGeom prst="rect">
            <a:avLst/>
          </a:prstGeom>
        </p:spPr>
      </p:pic>
    </p:spTree>
    <p:extLst>
      <p:ext uri="{BB962C8B-B14F-4D97-AF65-F5344CB8AC3E}">
        <p14:creationId xmlns:p14="http://schemas.microsoft.com/office/powerpoint/2010/main" val="2230786639"/>
      </p:ext>
    </p:extLst>
  </p:cSld>
  <p:clrMapOvr>
    <a:masterClrMapping/>
  </p:clrMapOvr>
  <mc:AlternateContent xmlns:mc="http://schemas.openxmlformats.org/markup-compatibility/2006" xmlns:p14="http://schemas.microsoft.com/office/powerpoint/2010/main">
    <mc:Choice Requires="p14">
      <p:transition spd="slow" p14:dur="2000">
        <p14:shre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9C912A-78CC-CF4A-FB39-769E27C0334F}"/>
              </a:ext>
            </a:extLst>
          </p:cNvPr>
          <p:cNvSpPr>
            <a:spLocks noGrp="1"/>
          </p:cNvSpPr>
          <p:nvPr>
            <p:ph idx="1"/>
          </p:nvPr>
        </p:nvSpPr>
        <p:spPr>
          <a:xfrm>
            <a:off x="875489" y="466928"/>
            <a:ext cx="10992255" cy="6079787"/>
          </a:xfrm>
        </p:spPr>
        <p:txBody>
          <a:bodyPr>
            <a:normAutofit lnSpcReduction="10000"/>
          </a:bodyPr>
          <a:lstStyle/>
          <a:p>
            <a:pPr marL="0" indent="0">
              <a:spcAft>
                <a:spcPts val="600"/>
              </a:spcAft>
              <a:buNone/>
            </a:pPr>
            <a:r>
              <a:rPr lang="vi-VN" b="1" dirty="0">
                <a:solidFill>
                  <a:srgbClr val="00B0F0"/>
                </a:solidFill>
                <a:latin typeface="Times New Roman" panose="02020603050405020304" pitchFamily="18" charset="0"/>
                <a:cs typeface="Times New Roman" panose="02020603050405020304" pitchFamily="18" charset="0"/>
              </a:rPr>
              <a:t>Bức xạ ion hóa</a:t>
            </a:r>
          </a:p>
          <a:p>
            <a:pPr marL="0" indent="0">
              <a:spcAft>
                <a:spcPts val="600"/>
              </a:spcAft>
              <a:buNone/>
            </a:pPr>
            <a:r>
              <a:rPr lang="vi-VN" sz="2400" dirty="0">
                <a:solidFill>
                  <a:srgbClr val="FF0000"/>
                </a:solidFill>
                <a:latin typeface="Times New Roman" panose="02020603050405020304" pitchFamily="18" charset="0"/>
                <a:cs typeface="Times New Roman" panose="02020603050405020304" pitchFamily="18" charset="0"/>
              </a:rPr>
              <a:t>Bức xạ ion hóa </a:t>
            </a:r>
            <a:r>
              <a:rPr lang="vi-VN" sz="2400" dirty="0">
                <a:latin typeface="Times New Roman" panose="02020603050405020304" pitchFamily="18" charset="0"/>
                <a:cs typeface="Times New Roman" panose="02020603050405020304" pitchFamily="18" charset="0"/>
              </a:rPr>
              <a:t>bao gồm bức xạ hạt nhân, bao gồm </a:t>
            </a:r>
            <a:r>
              <a:rPr lang="vi-VN" sz="2400" dirty="0">
                <a:solidFill>
                  <a:srgbClr val="FF0000"/>
                </a:solidFill>
                <a:latin typeface="Times New Roman" panose="02020603050405020304" pitchFamily="18" charset="0"/>
                <a:cs typeface="Times New Roman" panose="02020603050405020304" pitchFamily="18" charset="0"/>
              </a:rPr>
              <a:t>các hạt hạ nguyên tử </a:t>
            </a:r>
            <a:r>
              <a:rPr lang="vi-VN" sz="2400" dirty="0">
                <a:latin typeface="Times New Roman" panose="02020603050405020304" pitchFamily="18" charset="0"/>
                <a:cs typeface="Times New Roman" panose="02020603050405020304" pitchFamily="18" charset="0"/>
              </a:rPr>
              <a:t>hoặc </a:t>
            </a:r>
            <a:r>
              <a:rPr lang="vi-VN" sz="2400" dirty="0">
                <a:solidFill>
                  <a:srgbClr val="FF0000"/>
                </a:solidFill>
                <a:latin typeface="Times New Roman" panose="02020603050405020304" pitchFamily="18" charset="0"/>
                <a:cs typeface="Times New Roman" panose="02020603050405020304" pitchFamily="18" charset="0"/>
              </a:rPr>
              <a:t>sóng điện từ </a:t>
            </a:r>
            <a:r>
              <a:rPr lang="vi-VN" sz="2400" dirty="0">
                <a:latin typeface="Times New Roman" panose="02020603050405020304" pitchFamily="18" charset="0"/>
                <a:cs typeface="Times New Roman" panose="02020603050405020304" pitchFamily="18" charset="0"/>
              </a:rPr>
              <a:t>có đủ năng lượng để ion hóa các nguyên tử hoặc phân tử bằng cách</a:t>
            </a:r>
            <a:r>
              <a:rPr lang="vi-VN" sz="2400" dirty="0">
                <a:solidFill>
                  <a:srgbClr val="FF0000"/>
                </a:solidFill>
                <a:latin typeface="Times New Roman" panose="02020603050405020304" pitchFamily="18" charset="0"/>
                <a:cs typeface="Times New Roman" panose="02020603050405020304" pitchFamily="18" charset="0"/>
              </a:rPr>
              <a:t> tách electron khỏi chúng.</a:t>
            </a:r>
          </a:p>
          <a:p>
            <a:pPr marL="0" indent="0">
              <a:spcAft>
                <a:spcPts val="600"/>
              </a:spcAft>
              <a:buNone/>
            </a:pPr>
            <a:r>
              <a:rPr lang="vi-VN" sz="2400" dirty="0">
                <a:latin typeface="Times New Roman" panose="02020603050405020304" pitchFamily="18" charset="0"/>
                <a:cs typeface="Times New Roman" panose="02020603050405020304" pitchFamily="18" charset="0"/>
              </a:rPr>
              <a:t>Các hạt thường di chuyển với tốc độ bằng </a:t>
            </a:r>
            <a:r>
              <a:rPr lang="vi-VN" sz="2400" dirty="0">
                <a:solidFill>
                  <a:srgbClr val="FF0000"/>
                </a:solidFill>
                <a:latin typeface="Times New Roman" panose="02020603050405020304" pitchFamily="18" charset="0"/>
                <a:cs typeface="Times New Roman" panose="02020603050405020304" pitchFamily="18" charset="0"/>
              </a:rPr>
              <a:t>99% tốc độ ánh sáng </a:t>
            </a:r>
            <a:r>
              <a:rPr lang="vi-VN" sz="2400" dirty="0">
                <a:latin typeface="Times New Roman" panose="02020603050405020304" pitchFamily="18" charset="0"/>
                <a:cs typeface="Times New Roman" panose="02020603050405020304" pitchFamily="18" charset="0"/>
              </a:rPr>
              <a:t>và sóng điện từ nằm ở phần năng lượng cao của phổ điện từ. </a:t>
            </a:r>
          </a:p>
          <a:p>
            <a:pPr marL="0" indent="0">
              <a:spcAft>
                <a:spcPts val="600"/>
              </a:spcAft>
              <a:buNone/>
            </a:pPr>
            <a:r>
              <a:rPr lang="vi-VN" sz="2400" dirty="0">
                <a:latin typeface="Times New Roman" panose="02020603050405020304" pitchFamily="18" charset="0"/>
                <a:cs typeface="Times New Roman" panose="02020603050405020304" pitchFamily="18" charset="0"/>
              </a:rPr>
              <a:t>Tia gamma, tia X và phần tử ngoại có năng lượng cao hơn của phổ điện từ là </a:t>
            </a:r>
            <a:r>
              <a:rPr lang="vi-VN" sz="2400" dirty="0">
                <a:solidFill>
                  <a:srgbClr val="FF0000"/>
                </a:solidFill>
                <a:latin typeface="Times New Roman" panose="02020603050405020304" pitchFamily="18" charset="0"/>
                <a:cs typeface="Times New Roman" panose="02020603050405020304" pitchFamily="18" charset="0"/>
              </a:rPr>
              <a:t>bức xạ ion hóa.</a:t>
            </a:r>
          </a:p>
          <a:p>
            <a:pPr marL="0" indent="0">
              <a:spcAft>
                <a:spcPts val="600"/>
              </a:spcAft>
              <a:buNone/>
            </a:pPr>
            <a:r>
              <a:rPr lang="vi-VN" sz="2400" dirty="0">
                <a:latin typeface="Times New Roman" panose="02020603050405020304" pitchFamily="18" charset="0"/>
                <a:cs typeface="Times New Roman" panose="02020603050405020304" pitchFamily="18" charset="0"/>
              </a:rPr>
              <a:t>Ánh sáng nhìn thấy được, gần như tất cả các loại ánh sáng laser, tia hồng ngoại, sóng vi ba và sóng vô tuyến đều </a:t>
            </a:r>
            <a:r>
              <a:rPr lang="vi-VN" sz="2400" dirty="0">
                <a:solidFill>
                  <a:srgbClr val="FF0000"/>
                </a:solidFill>
                <a:latin typeface="Times New Roman" panose="02020603050405020304" pitchFamily="18" charset="0"/>
                <a:cs typeface="Times New Roman" panose="02020603050405020304" pitchFamily="18" charset="0"/>
              </a:rPr>
              <a:t>bức xạ không ion hóa.</a:t>
            </a:r>
          </a:p>
          <a:p>
            <a:pPr marL="0" indent="0">
              <a:spcAft>
                <a:spcPts val="600"/>
              </a:spcAft>
              <a:buNone/>
            </a:pPr>
            <a:r>
              <a:rPr lang="vi-VN" sz="2400" dirty="0">
                <a:latin typeface="Times New Roman" panose="02020603050405020304" pitchFamily="18" charset="0"/>
                <a:cs typeface="Times New Roman" panose="02020603050405020304" pitchFamily="18" charset="0"/>
              </a:rPr>
              <a:t>Ranh giới giữa bức xạ ion hóa và không ion hóa trong vùng tử ngoại không được xác định rõ ràng, vì các phân tử và nguyên tử khác nhau ion hóa ở các năng lượng khác nhau.</a:t>
            </a:r>
          </a:p>
          <a:p>
            <a:pPr marL="0" indent="0">
              <a:spcAft>
                <a:spcPts val="600"/>
              </a:spcAft>
              <a:buNone/>
            </a:pPr>
            <a:r>
              <a:rPr lang="vi-VN" sz="2400" dirty="0">
                <a:latin typeface="Times New Roman" panose="02020603050405020304" pitchFamily="18" charset="0"/>
                <a:cs typeface="Times New Roman" panose="02020603050405020304" pitchFamily="18" charset="0"/>
              </a:rPr>
              <a:t>Năng lượng của bức xạ ion hóa bắt đầu từ 10 electronvolt (eV) đến 33 eV.</a:t>
            </a:r>
          </a:p>
          <a:p>
            <a:pPr marL="0" indent="0">
              <a:spcAft>
                <a:spcPts val="600"/>
              </a:spcAft>
              <a:buNone/>
            </a:pPr>
            <a:r>
              <a:rPr lang="vi-VN" sz="2400" dirty="0">
                <a:latin typeface="Times New Roman" panose="02020603050405020304" pitchFamily="18" charset="0"/>
                <a:cs typeface="Times New Roman" panose="02020603050405020304" pitchFamily="18" charset="0"/>
              </a:rPr>
              <a:t>Các hạt hạ nguyên tử ion hóa điển hình bao gồm </a:t>
            </a:r>
            <a:r>
              <a:rPr lang="vi-VN" sz="2400" dirty="0">
                <a:solidFill>
                  <a:srgbClr val="FF0000"/>
                </a:solidFill>
                <a:latin typeface="Times New Roman" panose="02020603050405020304" pitchFamily="18" charset="0"/>
                <a:cs typeface="Times New Roman" panose="02020603050405020304" pitchFamily="18" charset="0"/>
              </a:rPr>
              <a:t>hạt alpha, hạt beta và neutron.</a:t>
            </a:r>
          </a:p>
        </p:txBody>
      </p:sp>
    </p:spTree>
    <p:extLst>
      <p:ext uri="{BB962C8B-B14F-4D97-AF65-F5344CB8AC3E}">
        <p14:creationId xmlns:p14="http://schemas.microsoft.com/office/powerpoint/2010/main" val="2850776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AD5F73-31D5-6576-FF15-2DBC8B47B46A}"/>
              </a:ext>
            </a:extLst>
          </p:cNvPr>
          <p:cNvSpPr>
            <a:spLocks noGrp="1"/>
          </p:cNvSpPr>
          <p:nvPr>
            <p:ph idx="1"/>
          </p:nvPr>
        </p:nvSpPr>
        <p:spPr>
          <a:xfrm>
            <a:off x="838200" y="272374"/>
            <a:ext cx="10515600" cy="5904589"/>
          </a:xfrm>
        </p:spPr>
        <p:txBody>
          <a:bodyPr>
            <a:normAutofit/>
          </a:bodyPr>
          <a:lstStyle/>
          <a:p>
            <a:pPr marL="0" indent="0">
              <a:buNone/>
            </a:pPr>
            <a:r>
              <a:rPr lang="vi-VN" sz="3600" b="1" dirty="0">
                <a:solidFill>
                  <a:srgbClr val="00B0F0"/>
                </a:solidFill>
                <a:latin typeface="+mj-lt"/>
              </a:rPr>
              <a:t>Tia ion hóa</a:t>
            </a:r>
          </a:p>
          <a:p>
            <a:pPr marL="0" indent="0">
              <a:buNone/>
            </a:pPr>
            <a:r>
              <a:rPr lang="vi-VN" sz="3200" dirty="0">
                <a:solidFill>
                  <a:srgbClr val="0000FF"/>
                </a:solidFill>
                <a:latin typeface="+mj-lt"/>
              </a:rPr>
              <a:t>     Tia ion hóa </a:t>
            </a:r>
            <a:r>
              <a:rPr lang="vi-VN" sz="3200" dirty="0">
                <a:latin typeface="+mj-lt"/>
              </a:rPr>
              <a:t>là bất kỳ bức xạ nào có thể làm ion hóa nguyên tử.</a:t>
            </a:r>
          </a:p>
          <a:p>
            <a:pPr marL="0" indent="0">
              <a:buNone/>
            </a:pPr>
            <a:r>
              <a:rPr lang="vi-VN" sz="3200" dirty="0">
                <a:latin typeface="+mj-lt"/>
              </a:rPr>
              <a:t>     Năng lượng cần thiết để </a:t>
            </a:r>
            <a:r>
              <a:rPr lang="vi-VN" sz="3200" dirty="0">
                <a:solidFill>
                  <a:srgbClr val="FF0000"/>
                </a:solidFill>
                <a:latin typeface="+mj-lt"/>
              </a:rPr>
              <a:t>tách electron ra khỏi nguyên tử </a:t>
            </a:r>
            <a:r>
              <a:rPr lang="vi-VN" sz="3200" dirty="0">
                <a:latin typeface="+mj-lt"/>
              </a:rPr>
              <a:t>của hầu hết các nguyên tử trong cơ thể sống khoảng 10 - 15 eV. </a:t>
            </a:r>
          </a:p>
          <a:p>
            <a:pPr marL="0" indent="0">
              <a:buNone/>
            </a:pPr>
            <a:r>
              <a:rPr lang="vi-VN" sz="3200" dirty="0">
                <a:latin typeface="+mj-lt"/>
              </a:rPr>
              <a:t>     Vì vậy các tia có mức năng lượng nhỏ hơn 10 eV không thể bị ion hóa mà chúng chỉ nâng năng lượng của electron lên mức kích thích</a:t>
            </a:r>
          </a:p>
        </p:txBody>
      </p:sp>
      <p:sp>
        <p:nvSpPr>
          <p:cNvPr id="2" name="Circle: Hollow 1">
            <a:extLst>
              <a:ext uri="{FF2B5EF4-FFF2-40B4-BE49-F238E27FC236}">
                <a16:creationId xmlns:a16="http://schemas.microsoft.com/office/drawing/2014/main" id="{8CCD8612-A9DB-F11D-B906-AC0110AE4BA0}"/>
              </a:ext>
            </a:extLst>
          </p:cNvPr>
          <p:cNvSpPr/>
          <p:nvPr/>
        </p:nvSpPr>
        <p:spPr>
          <a:xfrm>
            <a:off x="1186066" y="3069896"/>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4" name="Circle: Hollow 3">
            <a:extLst>
              <a:ext uri="{FF2B5EF4-FFF2-40B4-BE49-F238E27FC236}">
                <a16:creationId xmlns:a16="http://schemas.microsoft.com/office/drawing/2014/main" id="{5BB86661-7DE1-1809-C4A1-8FBB8F311332}"/>
              </a:ext>
            </a:extLst>
          </p:cNvPr>
          <p:cNvSpPr/>
          <p:nvPr/>
        </p:nvSpPr>
        <p:spPr>
          <a:xfrm>
            <a:off x="1186067" y="2091256"/>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5" name="Circle: Hollow 4">
            <a:extLst>
              <a:ext uri="{FF2B5EF4-FFF2-40B4-BE49-F238E27FC236}">
                <a16:creationId xmlns:a16="http://schemas.microsoft.com/office/drawing/2014/main" id="{9E23C295-DB6D-8759-4B68-4C6824A680EA}"/>
              </a:ext>
            </a:extLst>
          </p:cNvPr>
          <p:cNvSpPr/>
          <p:nvPr/>
        </p:nvSpPr>
        <p:spPr>
          <a:xfrm>
            <a:off x="1186070" y="1133061"/>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1524601679"/>
      </p:ext>
    </p:extLst>
  </p:cSld>
  <p:clrMapOvr>
    <a:masterClrMapping/>
  </p:clrMapOvr>
  <mc:AlternateContent xmlns:mc="http://schemas.openxmlformats.org/markup-compatibility/2006" xmlns:p14="http://schemas.microsoft.com/office/powerpoint/2010/main">
    <mc:Choice Requires="p14">
      <p:transition spd="slow">
        <p14:flip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A00C39B-1FE0-39FA-2A72-D83569710714}"/>
              </a:ext>
            </a:extLst>
          </p:cNvPr>
          <p:cNvSpPr>
            <a:spLocks noGrp="1"/>
          </p:cNvSpPr>
          <p:nvPr>
            <p:ph idx="1"/>
          </p:nvPr>
        </p:nvSpPr>
        <p:spPr>
          <a:xfrm>
            <a:off x="838200" y="661481"/>
            <a:ext cx="10515600" cy="5515482"/>
          </a:xfrm>
        </p:spPr>
        <p:txBody>
          <a:bodyPr/>
          <a:lstStyle/>
          <a:p>
            <a:pPr marL="0" indent="0">
              <a:buNone/>
            </a:pPr>
            <a:r>
              <a:rPr lang="vi-VN" b="1" dirty="0">
                <a:solidFill>
                  <a:srgbClr val="00B0F0"/>
                </a:solidFill>
                <a:latin typeface="+mj-lt"/>
              </a:rPr>
              <a:t>Ion hóa </a:t>
            </a:r>
          </a:p>
          <a:p>
            <a:pPr marL="0" indent="0">
              <a:buNone/>
            </a:pPr>
            <a:r>
              <a:rPr lang="vi-VN" dirty="0">
                <a:latin typeface="+mj-lt"/>
              </a:rPr>
              <a:t>Ion hóa bằng bức xạ trực tiếp được gọi là </a:t>
            </a:r>
            <a:r>
              <a:rPr lang="vi-VN" dirty="0">
                <a:solidFill>
                  <a:srgbClr val="FF0000"/>
                </a:solidFill>
                <a:latin typeface="+mj-lt"/>
              </a:rPr>
              <a:t>ion hóa sơ cấp.</a:t>
            </a:r>
          </a:p>
          <a:p>
            <a:pPr marL="0" indent="0">
              <a:buNone/>
            </a:pPr>
            <a:r>
              <a:rPr lang="vi-VN" dirty="0">
                <a:latin typeface="+mj-lt"/>
              </a:rPr>
              <a:t>Sản phẩm của quá trình ion hóa sơ cấp có thể ion hóa các nguyên tử khác (nếu đủ năng lượng) gọi là </a:t>
            </a:r>
            <a:r>
              <a:rPr lang="vi-VN" dirty="0">
                <a:solidFill>
                  <a:srgbClr val="FF0000"/>
                </a:solidFill>
                <a:latin typeface="+mj-lt"/>
              </a:rPr>
              <a:t>ion hóa thứ cấp. </a:t>
            </a:r>
          </a:p>
          <a:p>
            <a:pPr marL="0" indent="0">
              <a:buNone/>
            </a:pPr>
            <a:endParaRPr lang="vi-VN" dirty="0">
              <a:latin typeface="+mj-lt"/>
            </a:endParaRPr>
          </a:p>
          <a:p>
            <a:pPr marL="0" indent="0">
              <a:buNone/>
            </a:pPr>
            <a:r>
              <a:rPr lang="vi-VN" dirty="0"/>
              <a:t>					</a:t>
            </a:r>
            <a:r>
              <a:rPr lang="vi-VN" dirty="0">
                <a:solidFill>
                  <a:srgbClr val="FF0000"/>
                </a:solidFill>
                <a:latin typeface="Times New Roman" panose="02020603050405020304" pitchFamily="18" charset="0"/>
                <a:cs typeface="Times New Roman" panose="02020603050405020304" pitchFamily="18" charset="0"/>
              </a:rPr>
              <a:t>3 sơ cấp </a:t>
            </a:r>
            <a:r>
              <a:rPr lang="vi-VN" dirty="0">
                <a:latin typeface="Times New Roman" panose="02020603050405020304" pitchFamily="18" charset="0"/>
                <a:cs typeface="Times New Roman" panose="02020603050405020304" pitchFamily="18" charset="0"/>
              </a:rPr>
              <a:t>+ </a:t>
            </a:r>
            <a:r>
              <a:rPr lang="vi-VN" dirty="0">
                <a:solidFill>
                  <a:schemeClr val="accent5">
                    <a:lumMod val="75000"/>
                  </a:schemeClr>
                </a:solidFill>
                <a:latin typeface="Times New Roman" panose="02020603050405020304" pitchFamily="18" charset="0"/>
                <a:cs typeface="Times New Roman" panose="02020603050405020304" pitchFamily="18" charset="0"/>
              </a:rPr>
              <a:t>4 thứ cấp </a:t>
            </a:r>
          </a:p>
          <a:p>
            <a:pPr marL="0" indent="0">
              <a:buNone/>
            </a:pPr>
            <a:r>
              <a:rPr lang="vi-VN" dirty="0"/>
              <a:t>					</a:t>
            </a:r>
            <a:r>
              <a:rPr lang="vi-VN" dirty="0">
                <a:latin typeface="Times New Roman" panose="02020603050405020304" pitchFamily="18" charset="0"/>
                <a:cs typeface="Times New Roman" panose="02020603050405020304" pitchFamily="18" charset="0"/>
              </a:rPr>
              <a:t>ion hóa</a:t>
            </a:r>
          </a:p>
          <a:p>
            <a:pPr marL="0" indent="0">
              <a:buNone/>
            </a:pPr>
            <a:r>
              <a:rPr lang="vi-VN" dirty="0">
                <a:latin typeface="Times New Roman" panose="02020603050405020304" pitchFamily="18" charset="0"/>
                <a:cs typeface="Times New Roman" panose="02020603050405020304" pitchFamily="18" charset="0"/>
              </a:rPr>
              <a:t>Sau mỗi lần ion hóa, năng lượng giảm dần và cuối cùng sẽ bị hấp thụ.</a:t>
            </a:r>
          </a:p>
          <a:p>
            <a:pPr marL="0" indent="0">
              <a:buNone/>
            </a:pPr>
            <a:r>
              <a:rPr lang="vi-VN" dirty="0">
                <a:latin typeface="Times New Roman" panose="02020603050405020304" pitchFamily="18" charset="0"/>
                <a:cs typeface="Times New Roman" panose="02020603050405020304" pitchFamily="18" charset="0"/>
              </a:rPr>
              <a:t>Số lượng </a:t>
            </a:r>
            <a:r>
              <a:rPr lang="vi-VN" dirty="0">
                <a:solidFill>
                  <a:srgbClr val="FF0000"/>
                </a:solidFill>
                <a:latin typeface="Times New Roman" panose="02020603050405020304" pitchFamily="18" charset="0"/>
                <a:cs typeface="Times New Roman" panose="02020603050405020304" pitchFamily="18" charset="0"/>
              </a:rPr>
              <a:t>ion hóa trên 1</a:t>
            </a:r>
            <a:r>
              <a:rPr lang="el-GR" dirty="0">
                <a:solidFill>
                  <a:srgbClr val="FF0000"/>
                </a:solidFill>
                <a:latin typeface="Times New Roman" panose="02020603050405020304" pitchFamily="18" charset="0"/>
                <a:cs typeface="Times New Roman" panose="02020603050405020304" pitchFamily="18" charset="0"/>
              </a:rPr>
              <a:t>μ </a:t>
            </a:r>
            <a:r>
              <a:rPr lang="vi-VN" dirty="0">
                <a:solidFill>
                  <a:srgbClr val="FF0000"/>
                </a:solidFill>
                <a:latin typeface="Times New Roman" panose="02020603050405020304" pitchFamily="18" charset="0"/>
                <a:cs typeface="Times New Roman" panose="02020603050405020304" pitchFamily="18" charset="0"/>
              </a:rPr>
              <a:t>chiều dài đường dẫn </a:t>
            </a:r>
            <a:r>
              <a:rPr lang="vi-VN" dirty="0">
                <a:latin typeface="Times New Roman" panose="02020603050405020304" pitchFamily="18" charset="0"/>
                <a:cs typeface="Times New Roman" panose="02020603050405020304" pitchFamily="18" charset="0"/>
              </a:rPr>
              <a:t>được gọi là mật độ ion hóa.</a:t>
            </a:r>
          </a:p>
        </p:txBody>
      </p:sp>
      <p:pic>
        <p:nvPicPr>
          <p:cNvPr id="7" name="Picture 6">
            <a:extLst>
              <a:ext uri="{FF2B5EF4-FFF2-40B4-BE49-F238E27FC236}">
                <a16:creationId xmlns:a16="http://schemas.microsoft.com/office/drawing/2014/main" id="{5BB955F3-A36B-440E-48B5-357A99E0CE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9337" y="2529191"/>
            <a:ext cx="3473054" cy="1634247"/>
          </a:xfrm>
          <a:prstGeom prst="rect">
            <a:avLst/>
          </a:prstGeom>
        </p:spPr>
      </p:pic>
    </p:spTree>
    <p:extLst>
      <p:ext uri="{BB962C8B-B14F-4D97-AF65-F5344CB8AC3E}">
        <p14:creationId xmlns:p14="http://schemas.microsoft.com/office/powerpoint/2010/main" val="1206038301"/>
      </p:ext>
    </p:extLst>
  </p:cSld>
  <p:clrMapOvr>
    <a:masterClrMapping/>
  </p:clrMapOvr>
  <mc:AlternateContent xmlns:mc="http://schemas.openxmlformats.org/markup-compatibility/2006" xmlns:p14="http://schemas.microsoft.com/office/powerpoint/2010/main">
    <mc:Choice Requires="p14">
      <p:transition spd="slow" p14:dur="1500">
        <p14:ferris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03AA5D-FAE9-FAB1-E4F1-D37FAFCED02F}"/>
              </a:ext>
            </a:extLst>
          </p:cNvPr>
          <p:cNvSpPr>
            <a:spLocks noGrp="1"/>
          </p:cNvSpPr>
          <p:nvPr>
            <p:ph idx="1"/>
          </p:nvPr>
        </p:nvSpPr>
        <p:spPr>
          <a:xfrm>
            <a:off x="838200" y="544749"/>
            <a:ext cx="10515600" cy="5632214"/>
          </a:xfrm>
        </p:spPr>
        <p:txBody>
          <a:bodyPr>
            <a:normAutofit/>
          </a:bodyPr>
          <a:lstStyle/>
          <a:p>
            <a:pPr marL="0" indent="0">
              <a:buNone/>
            </a:pPr>
            <a:r>
              <a:rPr lang="vi-VN" sz="4000" b="1" dirty="0">
                <a:solidFill>
                  <a:srgbClr val="00B0F0"/>
                </a:solidFill>
                <a:latin typeface="+mj-lt"/>
              </a:rPr>
              <a:t>Ion hóa </a:t>
            </a:r>
          </a:p>
        </p:txBody>
      </p:sp>
      <p:pic>
        <p:nvPicPr>
          <p:cNvPr id="2" name="Picture 1">
            <a:extLst>
              <a:ext uri="{FF2B5EF4-FFF2-40B4-BE49-F238E27FC236}">
                <a16:creationId xmlns:a16="http://schemas.microsoft.com/office/drawing/2014/main" id="{8F77DF50-0E75-4857-B4C9-731FEDB120EF}"/>
              </a:ext>
            </a:extLst>
          </p:cNvPr>
          <p:cNvPicPr>
            <a:picLocks noChangeAspect="1"/>
          </p:cNvPicPr>
          <p:nvPr/>
        </p:nvPicPr>
        <p:blipFill>
          <a:blip r:embed="rId2"/>
          <a:stretch>
            <a:fillRect/>
          </a:stretch>
        </p:blipFill>
        <p:spPr>
          <a:xfrm>
            <a:off x="523343" y="1713031"/>
            <a:ext cx="11145314" cy="3649544"/>
          </a:xfrm>
          <a:prstGeom prst="rect">
            <a:avLst/>
          </a:prstGeom>
        </p:spPr>
      </p:pic>
      <p:sp>
        <p:nvSpPr>
          <p:cNvPr id="4" name="Rectangle 3">
            <a:extLst>
              <a:ext uri="{FF2B5EF4-FFF2-40B4-BE49-F238E27FC236}">
                <a16:creationId xmlns:a16="http://schemas.microsoft.com/office/drawing/2014/main" id="{A46ACE40-CCD4-4668-AF95-4BDA9649F9AB}"/>
              </a:ext>
            </a:extLst>
          </p:cNvPr>
          <p:cNvSpPr/>
          <p:nvPr/>
        </p:nvSpPr>
        <p:spPr>
          <a:xfrm>
            <a:off x="523343" y="5451477"/>
            <a:ext cx="10749139" cy="769441"/>
          </a:xfrm>
          <a:prstGeom prst="rect">
            <a:avLst/>
          </a:prstGeom>
        </p:spPr>
        <p:txBody>
          <a:bodyPr wrap="square">
            <a:spAutoFit/>
          </a:bodyPr>
          <a:lstStyle/>
          <a:p>
            <a:r>
              <a:rPr lang="vi-VN" sz="4400" b="1" dirty="0">
                <a:latin typeface="Times New Roman" panose="02020603050405020304" pitchFamily="18" charset="0"/>
                <a:cs typeface="Times New Roman" panose="02020603050405020304" pitchFamily="18" charset="0"/>
              </a:rPr>
              <a:t>S</a:t>
            </a:r>
            <a:r>
              <a:rPr lang="en-US" sz="4400" b="1" dirty="0">
                <a:latin typeface="Times New Roman" panose="02020603050405020304" pitchFamily="18" charset="0"/>
                <a:cs typeface="Times New Roman" panose="02020603050405020304" pitchFamily="18" charset="0"/>
              </a:rPr>
              <a:t>ự ion </a:t>
            </a:r>
            <a:r>
              <a:rPr lang="en-US" sz="4400" b="1" dirty="0" err="1">
                <a:latin typeface="Times New Roman" panose="02020603050405020304" pitchFamily="18" charset="0"/>
                <a:cs typeface="Times New Roman" panose="02020603050405020304" pitchFamily="18" charset="0"/>
              </a:rPr>
              <a:t>hóa</a:t>
            </a:r>
            <a:r>
              <a:rPr lang="en-US" sz="4400" b="1" dirty="0">
                <a:latin typeface="Times New Roman" panose="02020603050405020304" pitchFamily="18" charset="0"/>
                <a:cs typeface="Times New Roman" panose="02020603050405020304" pitchFamily="18" charset="0"/>
              </a:rPr>
              <a:t> </a:t>
            </a:r>
            <a:r>
              <a:rPr lang="en-US" sz="4400" b="1" dirty="0" err="1">
                <a:latin typeface="Times New Roman" panose="02020603050405020304" pitchFamily="18" charset="0"/>
                <a:cs typeface="Times New Roman" panose="02020603050405020304" pitchFamily="18" charset="0"/>
              </a:rPr>
              <a:t>xảy</a:t>
            </a:r>
            <a:r>
              <a:rPr lang="en-US" sz="4400" b="1" dirty="0">
                <a:latin typeface="Times New Roman" panose="02020603050405020304" pitchFamily="18" charset="0"/>
                <a:cs typeface="Times New Roman" panose="02020603050405020304" pitchFamily="18" charset="0"/>
              </a:rPr>
              <a:t> ra </a:t>
            </a:r>
            <a:r>
              <a:rPr lang="en-US" sz="4400" b="1" dirty="0" err="1">
                <a:latin typeface="Times New Roman" panose="02020603050405020304" pitchFamily="18" charset="0"/>
                <a:cs typeface="Times New Roman" panose="02020603050405020304" pitchFamily="18" charset="0"/>
              </a:rPr>
              <a:t>trong</a:t>
            </a:r>
            <a:r>
              <a:rPr lang="en-US" sz="4400" b="1" dirty="0">
                <a:latin typeface="Times New Roman" panose="02020603050405020304" pitchFamily="18" charset="0"/>
                <a:cs typeface="Times New Roman" panose="02020603050405020304" pitchFamily="18" charset="0"/>
              </a:rPr>
              <a:t> </a:t>
            </a:r>
            <a:r>
              <a:rPr lang="en-US" sz="4400" b="1" dirty="0" err="1">
                <a:latin typeface="Times New Roman" panose="02020603050405020304" pitchFamily="18" charset="0"/>
                <a:cs typeface="Times New Roman" panose="02020603050405020304" pitchFamily="18" charset="0"/>
              </a:rPr>
              <a:t>phản</a:t>
            </a:r>
            <a:r>
              <a:rPr lang="en-US" sz="4400" b="1" dirty="0">
                <a:latin typeface="Times New Roman" panose="02020603050405020304" pitchFamily="18" charset="0"/>
                <a:cs typeface="Times New Roman" panose="02020603050405020304" pitchFamily="18" charset="0"/>
              </a:rPr>
              <a:t> </a:t>
            </a:r>
            <a:r>
              <a:rPr lang="en-US" sz="4400" b="1" dirty="0" err="1">
                <a:latin typeface="Times New Roman" panose="02020603050405020304" pitchFamily="18" charset="0"/>
                <a:cs typeface="Times New Roman" panose="02020603050405020304" pitchFamily="18" charset="0"/>
              </a:rPr>
              <a:t>ứng</a:t>
            </a:r>
            <a:r>
              <a:rPr lang="en-US" sz="4400" b="1" dirty="0">
                <a:latin typeface="Times New Roman" panose="02020603050405020304" pitchFamily="18" charset="0"/>
                <a:cs typeface="Times New Roman" panose="02020603050405020304" pitchFamily="18" charset="0"/>
              </a:rPr>
              <a:t> </a:t>
            </a:r>
            <a:r>
              <a:rPr lang="en-US" sz="4400" b="1" dirty="0" err="1">
                <a:latin typeface="Times New Roman" panose="02020603050405020304" pitchFamily="18" charset="0"/>
                <a:cs typeface="Times New Roman" panose="02020603050405020304" pitchFamily="18" charset="0"/>
              </a:rPr>
              <a:t>trung</a:t>
            </a:r>
            <a:r>
              <a:rPr lang="en-US" sz="4400" b="1" dirty="0">
                <a:latin typeface="Times New Roman" panose="02020603050405020304" pitchFamily="18" charset="0"/>
                <a:cs typeface="Times New Roman" panose="02020603050405020304" pitchFamily="18" charset="0"/>
              </a:rPr>
              <a:t> </a:t>
            </a:r>
            <a:r>
              <a:rPr lang="en-US" sz="4400" b="1" dirty="0" err="1">
                <a:latin typeface="Times New Roman" panose="02020603050405020304" pitchFamily="18" charset="0"/>
                <a:cs typeface="Times New Roman" panose="02020603050405020304" pitchFamily="18" charset="0"/>
              </a:rPr>
              <a:t>hòa</a:t>
            </a:r>
            <a:endParaRPr lang="en-US" sz="4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8947385"/>
      </p:ext>
    </p:extLst>
  </p:cSld>
  <p:clrMapOvr>
    <a:masterClrMapping/>
  </p:clrMapOvr>
  <mc:AlternateContent xmlns:mc="http://schemas.openxmlformats.org/markup-compatibility/2006" xmlns:p14="http://schemas.microsoft.com/office/powerpoint/2010/main">
    <mc:Choice Requires="p14">
      <p:transition spd="slow">
        <p14:warp dir="in"/>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AE46C6-EB04-CE75-40A4-96B63670BB09}"/>
              </a:ext>
            </a:extLst>
          </p:cNvPr>
          <p:cNvSpPr>
            <a:spLocks noGrp="1"/>
          </p:cNvSpPr>
          <p:nvPr>
            <p:ph idx="1"/>
          </p:nvPr>
        </p:nvSpPr>
        <p:spPr>
          <a:xfrm>
            <a:off x="838200" y="603115"/>
            <a:ext cx="10515600" cy="5573848"/>
          </a:xfrm>
        </p:spPr>
        <p:txBody>
          <a:bodyPr/>
          <a:lstStyle/>
          <a:p>
            <a:pPr marL="0" indent="0">
              <a:buNone/>
            </a:pPr>
            <a:r>
              <a:rPr lang="it-IT" b="1" dirty="0">
                <a:solidFill>
                  <a:srgbClr val="00B0F0"/>
                </a:solidFill>
                <a:latin typeface="Times New Roman" panose="02020603050405020304" pitchFamily="18" charset="0"/>
                <a:cs typeface="Times New Roman" panose="02020603050405020304" pitchFamily="18" charset="0"/>
              </a:rPr>
              <a:t>Các loại tia ion hóa </a:t>
            </a:r>
            <a:endParaRPr lang="vi-VN" b="1" dirty="0">
              <a:solidFill>
                <a:srgbClr val="00B0F0"/>
              </a:solidFill>
              <a:latin typeface="Times New Roman" panose="02020603050405020304" pitchFamily="18" charset="0"/>
              <a:cs typeface="Times New Roman" panose="02020603050405020304" pitchFamily="18" charset="0"/>
            </a:endParaRPr>
          </a:p>
          <a:p>
            <a:pPr marL="0" indent="0">
              <a:buNone/>
            </a:pPr>
            <a:endParaRPr lang="vi-VN" dirty="0">
              <a:latin typeface="Times New Roman" panose="02020603050405020304" pitchFamily="18" charset="0"/>
              <a:cs typeface="Times New Roman" panose="02020603050405020304" pitchFamily="18" charset="0"/>
            </a:endParaRPr>
          </a:p>
          <a:p>
            <a:pPr marL="0" indent="0">
              <a:buNone/>
            </a:pPr>
            <a:r>
              <a:rPr lang="vi-VN" dirty="0">
                <a:latin typeface="Times New Roman" panose="02020603050405020304" pitchFamily="18" charset="0"/>
                <a:cs typeface="Times New Roman" panose="02020603050405020304" pitchFamily="18" charset="0"/>
              </a:rPr>
              <a:t>Dựa vào tính chất vật lý người ta chia tia thành 2 loại tia ion hóa:</a:t>
            </a:r>
          </a:p>
          <a:p>
            <a:pPr marL="0" indent="0">
              <a:buNone/>
            </a:pPr>
            <a:r>
              <a:rPr lang="vi-VN" sz="2400" dirty="0">
                <a:latin typeface="Times New Roman" panose="02020603050405020304" pitchFamily="18" charset="0"/>
                <a:cs typeface="Times New Roman" panose="02020603050405020304" pitchFamily="18" charset="0"/>
              </a:rPr>
              <a:t>	Bản chất là sóng điện từ: Roentgen, tia y</a:t>
            </a:r>
          </a:p>
          <a:p>
            <a:pPr marL="0" indent="0">
              <a:buNone/>
            </a:pPr>
            <a:r>
              <a:rPr lang="vi-VN" sz="2400" dirty="0">
                <a:latin typeface="Times New Roman" panose="02020603050405020304" pitchFamily="18" charset="0"/>
                <a:cs typeface="Times New Roman" panose="02020603050405020304" pitchFamily="18" charset="0"/>
              </a:rPr>
              <a:t>	Bản chất là hạt: a, B, proton, neutron, ion.</a:t>
            </a:r>
          </a:p>
          <a:p>
            <a:pPr marL="0" indent="0">
              <a:buNone/>
            </a:pPr>
            <a:r>
              <a:rPr lang="vi-VN" dirty="0">
                <a:latin typeface="Times New Roman" panose="02020603050405020304" pitchFamily="18" charset="0"/>
                <a:cs typeface="Times New Roman" panose="02020603050405020304" pitchFamily="18" charset="0"/>
              </a:rPr>
              <a:t>Dựa vào nguồn gốc bức xạ ion hóa</a:t>
            </a:r>
          </a:p>
          <a:p>
            <a:pPr marL="0" indent="0">
              <a:buNone/>
            </a:pPr>
            <a:r>
              <a:rPr lang="vi-VN" sz="2400" dirty="0">
                <a:latin typeface="Times New Roman" panose="02020603050405020304" pitchFamily="18" charset="0"/>
                <a:cs typeface="Times New Roman" panose="02020603050405020304" pitchFamily="18" charset="0"/>
              </a:rPr>
              <a:t>	BỨC XẠ HẠT: </a:t>
            </a:r>
            <a:r>
              <a:rPr lang="vi-VN" sz="2400" dirty="0">
                <a:latin typeface="+mj-lt"/>
              </a:rPr>
              <a:t>(các hạt hạ nguyên tử có khối lượng, chẳng hạn như alpha và beta, electron và neutron)</a:t>
            </a:r>
          </a:p>
          <a:p>
            <a:pPr marL="0" indent="0">
              <a:buNone/>
            </a:pPr>
            <a:r>
              <a:rPr lang="vi-VN" sz="2400" dirty="0">
                <a:latin typeface="+mj-lt"/>
                <a:cs typeface="Times New Roman" panose="02020603050405020304" pitchFamily="18" charset="0"/>
              </a:rPr>
              <a:t>	BỨC XẠ ĐIỆN TỬ: </a:t>
            </a:r>
            <a:r>
              <a:rPr lang="vi-VN" sz="2400" dirty="0">
                <a:latin typeface="+mj-lt"/>
              </a:rPr>
              <a:t>(Tia gamma và tia X) không có khối lượng và không có</a:t>
            </a:r>
            <a:r>
              <a:rPr lang="vi-VN" sz="2400" dirty="0">
                <a:latin typeface="+mj-lt"/>
                <a:cs typeface="Times New Roman" panose="02020603050405020304" pitchFamily="18" charset="0"/>
              </a:rPr>
              <a:t> điện tích</a:t>
            </a:r>
          </a:p>
        </p:txBody>
      </p:sp>
    </p:spTree>
    <p:extLst>
      <p:ext uri="{BB962C8B-B14F-4D97-AF65-F5344CB8AC3E}">
        <p14:creationId xmlns:p14="http://schemas.microsoft.com/office/powerpoint/2010/main" val="9170058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curtains"/>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7D8AA-5492-122D-B684-5F4C26C41694}"/>
              </a:ext>
            </a:extLst>
          </p:cNvPr>
          <p:cNvSpPr>
            <a:spLocks noGrp="1"/>
          </p:cNvSpPr>
          <p:nvPr>
            <p:ph type="title"/>
          </p:nvPr>
        </p:nvSpPr>
        <p:spPr>
          <a:xfrm>
            <a:off x="285750" y="-133350"/>
            <a:ext cx="10515600" cy="1325563"/>
          </a:xfrm>
        </p:spPr>
        <p:txBody>
          <a:bodyPr/>
          <a:lstStyle/>
          <a:p>
            <a:r>
              <a:rPr lang="vi-VN" b="1" dirty="0">
                <a:solidFill>
                  <a:srgbClr val="00B0F0"/>
                </a:solidFill>
              </a:rPr>
              <a:t>Ôn tập</a:t>
            </a:r>
          </a:p>
        </p:txBody>
      </p:sp>
      <p:pic>
        <p:nvPicPr>
          <p:cNvPr id="4" name="Content Placeholder 3">
            <a:extLst>
              <a:ext uri="{FF2B5EF4-FFF2-40B4-BE49-F238E27FC236}">
                <a16:creationId xmlns:a16="http://schemas.microsoft.com/office/drawing/2014/main" id="{E2108A94-53F8-4113-BCA1-19AA71A3162A}"/>
              </a:ext>
            </a:extLst>
          </p:cNvPr>
          <p:cNvPicPr>
            <a:picLocks noGrp="1" noChangeAspect="1"/>
          </p:cNvPicPr>
          <p:nvPr>
            <p:ph idx="1"/>
          </p:nvPr>
        </p:nvPicPr>
        <p:blipFill>
          <a:blip r:embed="rId2"/>
          <a:stretch>
            <a:fillRect/>
          </a:stretch>
        </p:blipFill>
        <p:spPr>
          <a:xfrm>
            <a:off x="3323898" y="816330"/>
            <a:ext cx="8782377" cy="6041670"/>
          </a:xfrm>
          <a:prstGeom prst="rect">
            <a:avLst/>
          </a:prstGeom>
        </p:spPr>
      </p:pic>
      <p:sp>
        <p:nvSpPr>
          <p:cNvPr id="5" name="Rectangle 4">
            <a:extLst>
              <a:ext uri="{FF2B5EF4-FFF2-40B4-BE49-F238E27FC236}">
                <a16:creationId xmlns:a16="http://schemas.microsoft.com/office/drawing/2014/main" id="{AC68E144-EF8B-445C-B8C4-54A73E6079D7}"/>
              </a:ext>
            </a:extLst>
          </p:cNvPr>
          <p:cNvSpPr/>
          <p:nvPr/>
        </p:nvSpPr>
        <p:spPr>
          <a:xfrm>
            <a:off x="171450" y="816330"/>
            <a:ext cx="3714750" cy="646331"/>
          </a:xfrm>
          <a:prstGeom prst="rect">
            <a:avLst/>
          </a:prstGeom>
        </p:spPr>
        <p:txBody>
          <a:bodyPr wrap="square">
            <a:spAutoFit/>
          </a:bodyPr>
          <a:lstStyle/>
          <a:p>
            <a:pPr algn="ctr"/>
            <a:r>
              <a:rPr lang="en-US" dirty="0" err="1">
                <a:latin typeface="Times New Roman" panose="02020603050405020304" pitchFamily="18" charset="0"/>
                <a:cs typeface="Times New Roman" panose="02020603050405020304" pitchFamily="18" charset="0"/>
              </a:rPr>
              <a:t>Xâm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khí</a:t>
            </a:r>
            <a:r>
              <a:rPr lang="en-US" dirty="0">
                <a:latin typeface="Times New Roman" panose="02020603050405020304" pitchFamily="18" charset="0"/>
                <a:cs typeface="Times New Roman" panose="02020603050405020304" pitchFamily="18" charset="0"/>
              </a:rPr>
              <a:t> </a:t>
            </a:r>
            <a:endParaRPr lang="vi-VN" dirty="0">
              <a:latin typeface="Times New Roman" panose="02020603050405020304" pitchFamily="18" charset="0"/>
              <a:cs typeface="Times New Roman" panose="02020603050405020304" pitchFamily="18" charset="0"/>
            </a:endParaRPr>
          </a:p>
          <a:p>
            <a:pPr algn="ct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Đất</a:t>
            </a:r>
            <a:r>
              <a:rPr lang="en-US" dirty="0">
                <a:latin typeface="Times New Roman" panose="02020603050405020304" pitchFamily="18" charset="0"/>
                <a:cs typeface="Times New Roman" panose="02020603050405020304" pitchFamily="18" charset="0"/>
              </a:rPr>
              <a:t> ?</a:t>
            </a:r>
          </a:p>
        </p:txBody>
      </p:sp>
      <p:sp>
        <p:nvSpPr>
          <p:cNvPr id="8" name="Rectangle 7">
            <a:extLst>
              <a:ext uri="{FF2B5EF4-FFF2-40B4-BE49-F238E27FC236}">
                <a16:creationId xmlns:a16="http://schemas.microsoft.com/office/drawing/2014/main" id="{E67D10A3-27FD-4719-8097-5D254A3C1487}"/>
              </a:ext>
            </a:extLst>
          </p:cNvPr>
          <p:cNvSpPr/>
          <p:nvPr/>
        </p:nvSpPr>
        <p:spPr>
          <a:xfrm>
            <a:off x="1171575" y="2141893"/>
            <a:ext cx="3248025" cy="1631216"/>
          </a:xfrm>
          <a:prstGeom prst="rect">
            <a:avLst/>
          </a:prstGeom>
        </p:spPr>
        <p:txBody>
          <a:bodyPr wrap="square">
            <a:spAutoFit/>
          </a:bodyPr>
          <a:lstStyle/>
          <a:p>
            <a:r>
              <a:rPr lang="en-US" sz="2000" dirty="0" err="1">
                <a:latin typeface="Times New Roman" panose="02020603050405020304" pitchFamily="18" charset="0"/>
                <a:cs typeface="Times New Roman" panose="02020603050405020304" pitchFamily="18" charset="0"/>
              </a:rPr>
              <a:t>Loại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xạ</a:t>
            </a:r>
            <a:endParaRPr lang="vi-VN" sz="2000" dirty="0">
              <a:latin typeface="Times New Roman" panose="02020603050405020304" pitchFamily="18" charset="0"/>
              <a:cs typeface="Times New Roman" panose="02020603050405020304" pitchFamily="18" charset="0"/>
            </a:endParaRPr>
          </a:p>
          <a:p>
            <a:r>
              <a:rPr lang="en-US" sz="2000" dirty="0" err="1">
                <a:latin typeface="Times New Roman" panose="02020603050405020304" pitchFamily="18" charset="0"/>
                <a:cs typeface="Times New Roman" panose="02020603050405020304" pitchFamily="18" charset="0"/>
              </a:rPr>
              <a:t>Bước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sóng</a:t>
            </a:r>
            <a:r>
              <a:rPr lang="en-US" sz="2000" dirty="0">
                <a:latin typeface="Times New Roman" panose="02020603050405020304" pitchFamily="18" charset="0"/>
                <a:cs typeface="Times New Roman" panose="02020603050405020304" pitchFamily="18" charset="0"/>
              </a:rPr>
              <a:t> (m)</a:t>
            </a:r>
            <a:endParaRPr lang="vi-VN" sz="2000" dirty="0">
              <a:latin typeface="Times New Roman" panose="02020603050405020304" pitchFamily="18" charset="0"/>
              <a:cs typeface="Times New Roman" panose="02020603050405020304" pitchFamily="18" charset="0"/>
            </a:endParaRPr>
          </a:p>
          <a:p>
            <a:endParaRPr lang="vi-VN" sz="2000" dirty="0">
              <a:latin typeface="Times New Roman" panose="02020603050405020304" pitchFamily="18" charset="0"/>
              <a:cs typeface="Times New Roman" panose="02020603050405020304" pitchFamily="18" charset="0"/>
            </a:endParaRPr>
          </a:p>
          <a:p>
            <a:r>
              <a:rPr lang="en-US" sz="2000" dirty="0" err="1">
                <a:latin typeface="Times New Roman" panose="02020603050405020304" pitchFamily="18" charset="0"/>
                <a:cs typeface="Times New Roman" panose="02020603050405020304" pitchFamily="18" charset="0"/>
              </a:rPr>
              <a:t>Tỷ</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lệ</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đúng</a:t>
            </a:r>
            <a:r>
              <a:rPr lang="en-US" sz="2000" dirty="0">
                <a:latin typeface="Times New Roman" panose="02020603050405020304" pitchFamily="18" charset="0"/>
                <a:cs typeface="Times New Roman" panose="02020603050405020304" pitchFamily="18" charset="0"/>
              </a:rPr>
              <a:t> </a:t>
            </a:r>
            <a:endParaRPr lang="vi-VN" sz="2000" dirty="0">
              <a:latin typeface="Times New Roman" panose="02020603050405020304" pitchFamily="18" charset="0"/>
              <a:cs typeface="Times New Roman" panose="02020603050405020304" pitchFamily="18" charset="0"/>
            </a:endParaRPr>
          </a:p>
          <a:p>
            <a:r>
              <a:rPr lang="vi-VN" sz="2000" dirty="0">
                <a:latin typeface="Times New Roman" panose="02020603050405020304" pitchFamily="18" charset="0"/>
                <a:cs typeface="Times New Roman" panose="02020603050405020304" pitchFamily="18" charset="0"/>
              </a:rPr>
              <a:t>c</a:t>
            </a:r>
            <a:r>
              <a:rPr lang="en-US" sz="2000" dirty="0" err="1">
                <a:latin typeface="Times New Roman" panose="02020603050405020304" pitchFamily="18" charset="0"/>
                <a:cs typeface="Times New Roman" panose="02020603050405020304" pitchFamily="18" charset="0"/>
              </a:rPr>
              <a:t>ủa</a:t>
            </a:r>
            <a:r>
              <a:rPr lang="vi-VN"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bước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sóng</a:t>
            </a:r>
            <a:endParaRPr lang="en-US" sz="2000" dirty="0">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6BD2F9AC-EA75-4BC5-A39D-5C4D68C4BF77}"/>
              </a:ext>
            </a:extLst>
          </p:cNvPr>
          <p:cNvSpPr/>
          <p:nvPr/>
        </p:nvSpPr>
        <p:spPr>
          <a:xfrm>
            <a:off x="1324145" y="4452341"/>
            <a:ext cx="1409360" cy="400110"/>
          </a:xfrm>
          <a:prstGeom prst="rect">
            <a:avLst/>
          </a:prstGeom>
        </p:spPr>
        <p:txBody>
          <a:bodyPr wrap="none">
            <a:spAutoFit/>
          </a:bodyPr>
          <a:lstStyle/>
          <a:p>
            <a:r>
              <a:rPr lang="en-US" sz="2000" dirty="0" err="1">
                <a:latin typeface="Times New Roman" panose="02020603050405020304" pitchFamily="18" charset="0"/>
                <a:cs typeface="Times New Roman" panose="02020603050405020304" pitchFamily="18" charset="0"/>
              </a:rPr>
              <a:t>Tần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số</a:t>
            </a:r>
            <a:r>
              <a:rPr lang="en-US" sz="2000" dirty="0">
                <a:latin typeface="Times New Roman" panose="02020603050405020304" pitchFamily="18" charset="0"/>
                <a:cs typeface="Times New Roman" panose="02020603050405020304" pitchFamily="18" charset="0"/>
              </a:rPr>
              <a:t> (Hz)</a:t>
            </a:r>
          </a:p>
        </p:txBody>
      </p:sp>
      <p:sp>
        <p:nvSpPr>
          <p:cNvPr id="26" name="Rectangle 25">
            <a:extLst>
              <a:ext uri="{FF2B5EF4-FFF2-40B4-BE49-F238E27FC236}">
                <a16:creationId xmlns:a16="http://schemas.microsoft.com/office/drawing/2014/main" id="{274FC3F9-BF03-4040-BFAF-921149926DD3}"/>
              </a:ext>
            </a:extLst>
          </p:cNvPr>
          <p:cNvSpPr/>
          <p:nvPr/>
        </p:nvSpPr>
        <p:spPr>
          <a:xfrm>
            <a:off x="85725" y="5212458"/>
            <a:ext cx="3523923" cy="1323439"/>
          </a:xfrm>
          <a:prstGeom prst="rect">
            <a:avLst/>
          </a:prstGeom>
        </p:spPr>
        <p:txBody>
          <a:bodyPr wrap="square">
            <a:spAutoFit/>
          </a:bodyPr>
          <a:lstStyle/>
          <a:p>
            <a:pPr algn="ctr"/>
            <a:r>
              <a:rPr lang="vi-VN" sz="2000" dirty="0">
                <a:solidFill>
                  <a:srgbClr val="081C36"/>
                </a:solidFill>
                <a:latin typeface="+mj-lt"/>
              </a:rPr>
              <a:t>Nhiệt độ của </a:t>
            </a:r>
          </a:p>
          <a:p>
            <a:pPr algn="ctr"/>
            <a:r>
              <a:rPr lang="vi-VN" sz="2000" dirty="0">
                <a:solidFill>
                  <a:srgbClr val="081C36"/>
                </a:solidFill>
                <a:latin typeface="+mj-lt"/>
              </a:rPr>
              <a:t>các đối tượng tại</a:t>
            </a:r>
          </a:p>
          <a:p>
            <a:pPr algn="ctr"/>
            <a:r>
              <a:rPr lang="vi-VN" sz="2000" dirty="0">
                <a:solidFill>
                  <a:srgbClr val="081C36"/>
                </a:solidFill>
                <a:latin typeface="+mj-lt"/>
              </a:rPr>
              <a:t>bức xạ này là mãnh liệt nhất </a:t>
            </a:r>
          </a:p>
          <a:p>
            <a:pPr algn="ctr"/>
            <a:r>
              <a:rPr lang="vi-VN" sz="2000" dirty="0">
                <a:solidFill>
                  <a:srgbClr val="081C36"/>
                </a:solidFill>
                <a:latin typeface="+mj-lt"/>
              </a:rPr>
              <a:t>trong bước sóng phát ra</a:t>
            </a:r>
            <a:endParaRPr lang="en-US" sz="2000" dirty="0">
              <a:latin typeface="+mj-lt"/>
            </a:endParaRPr>
          </a:p>
        </p:txBody>
      </p:sp>
    </p:spTree>
    <p:extLst>
      <p:ext uri="{BB962C8B-B14F-4D97-AF65-F5344CB8AC3E}">
        <p14:creationId xmlns:p14="http://schemas.microsoft.com/office/powerpoint/2010/main" val="3671287625"/>
      </p:ext>
    </p:extLst>
  </p:cSld>
  <p:clrMapOvr>
    <a:masterClrMapping/>
  </p:clrMapOvr>
  <p:transition spd="slow">
    <p:split orient="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2E85C4-0315-C330-4173-1272D83DB4D9}"/>
              </a:ext>
            </a:extLst>
          </p:cNvPr>
          <p:cNvSpPr>
            <a:spLocks noGrp="1"/>
          </p:cNvSpPr>
          <p:nvPr>
            <p:ph idx="1"/>
          </p:nvPr>
        </p:nvSpPr>
        <p:spPr>
          <a:xfrm>
            <a:off x="838200" y="352926"/>
            <a:ext cx="10515600" cy="5824037"/>
          </a:xfrm>
        </p:spPr>
        <p:txBody>
          <a:bodyPr>
            <a:normAutofit lnSpcReduction="10000"/>
          </a:bodyPr>
          <a:lstStyle/>
          <a:p>
            <a:pPr marL="0" indent="0">
              <a:buNone/>
            </a:pPr>
            <a:r>
              <a:rPr lang="vi-VN" b="1" dirty="0">
                <a:solidFill>
                  <a:srgbClr val="00B0F0"/>
                </a:solidFill>
                <a:latin typeface="+mj-lt"/>
              </a:rPr>
              <a:t>Hình ảnh y tế</a:t>
            </a:r>
          </a:p>
          <a:p>
            <a:pPr marL="0" indent="0">
              <a:buNone/>
            </a:pPr>
            <a:r>
              <a:rPr lang="vi-VN" dirty="0">
                <a:latin typeface="+mj-lt"/>
              </a:rPr>
              <a:t>Hình ảnh y tế bao gồm:</a:t>
            </a:r>
          </a:p>
          <a:p>
            <a:pPr marL="0" indent="0">
              <a:buNone/>
            </a:pPr>
            <a:r>
              <a:rPr lang="vi-VN" dirty="0">
                <a:latin typeface="+mj-lt"/>
              </a:rPr>
              <a:t>   Công nghệ phóng xạ </a:t>
            </a:r>
          </a:p>
          <a:p>
            <a:pPr marL="0" indent="0">
              <a:buNone/>
            </a:pPr>
            <a:r>
              <a:rPr lang="vi-VN" dirty="0">
                <a:latin typeface="+mj-lt"/>
              </a:rPr>
              <a:t>	</a:t>
            </a:r>
            <a:r>
              <a:rPr lang="vi-VN" sz="2400" dirty="0">
                <a:latin typeface="+mj-lt"/>
              </a:rPr>
              <a:t>X-quang ( chiếu)</a:t>
            </a:r>
          </a:p>
          <a:p>
            <a:pPr marL="0" indent="0">
              <a:buNone/>
            </a:pPr>
            <a:r>
              <a:rPr lang="vi-VN" sz="2400" dirty="0">
                <a:latin typeface="+mj-lt"/>
              </a:rPr>
              <a:t>	Chụp lớp cắt vi tính (CT)</a:t>
            </a:r>
          </a:p>
          <a:p>
            <a:pPr marL="0" indent="0">
              <a:buNone/>
            </a:pPr>
            <a:r>
              <a:rPr lang="vi-VN" sz="2400" dirty="0">
                <a:latin typeface="+mj-lt"/>
              </a:rPr>
              <a:t>	chụp nhũ ảnh </a:t>
            </a:r>
          </a:p>
          <a:p>
            <a:pPr marL="0" indent="0">
              <a:buNone/>
            </a:pPr>
            <a:r>
              <a:rPr lang="vi-VN" dirty="0">
                <a:latin typeface="+mj-lt"/>
              </a:rPr>
              <a:t>   Chụp cộng hưởng từ ( MRI)</a:t>
            </a:r>
          </a:p>
          <a:p>
            <a:pPr marL="0" indent="0">
              <a:buNone/>
            </a:pPr>
            <a:r>
              <a:rPr lang="vi-VN" dirty="0">
                <a:latin typeface="+mj-lt"/>
              </a:rPr>
              <a:t>   Hình ảnh y học hạt nhân</a:t>
            </a:r>
          </a:p>
          <a:p>
            <a:pPr marL="0" indent="0">
              <a:buNone/>
            </a:pPr>
            <a:r>
              <a:rPr lang="vi-VN" sz="2400" dirty="0">
                <a:latin typeface="+mj-lt"/>
              </a:rPr>
              <a:t>	Chụp cắt lớp vi tính phát xạ đơn (SPECT)</a:t>
            </a:r>
          </a:p>
          <a:p>
            <a:pPr marL="0" indent="0">
              <a:buNone/>
            </a:pPr>
            <a:r>
              <a:rPr lang="vi-VN" sz="2400" dirty="0">
                <a:latin typeface="+mj-lt"/>
              </a:rPr>
              <a:t>	Chụp cắt lớp phát xạ positron ( PET)</a:t>
            </a:r>
          </a:p>
          <a:p>
            <a:pPr marL="0" indent="0">
              <a:buNone/>
            </a:pPr>
            <a:r>
              <a:rPr lang="vi-VN" dirty="0">
                <a:latin typeface="+mj-lt"/>
              </a:rPr>
              <a:t>   Siêu âm (US)</a:t>
            </a:r>
          </a:p>
          <a:p>
            <a:pPr marL="0" indent="0">
              <a:buNone/>
            </a:pPr>
            <a:r>
              <a:rPr lang="vi-VN" dirty="0">
                <a:latin typeface="+mj-lt"/>
              </a:rPr>
              <a:t>   Các kỹ thuật hình ảnh khác</a:t>
            </a:r>
          </a:p>
          <a:p>
            <a:pPr marL="0" indent="0">
              <a:buNone/>
            </a:pPr>
            <a:endParaRPr lang="vi-VN" dirty="0">
              <a:latin typeface="+mj-lt"/>
            </a:endParaRPr>
          </a:p>
        </p:txBody>
      </p:sp>
      <p:sp>
        <p:nvSpPr>
          <p:cNvPr id="2" name="Circle: Hollow 1">
            <a:extLst>
              <a:ext uri="{FF2B5EF4-FFF2-40B4-BE49-F238E27FC236}">
                <a16:creationId xmlns:a16="http://schemas.microsoft.com/office/drawing/2014/main" id="{79DCD05A-9DC1-F740-A3BB-9093966B43EE}"/>
              </a:ext>
            </a:extLst>
          </p:cNvPr>
          <p:cNvSpPr/>
          <p:nvPr/>
        </p:nvSpPr>
        <p:spPr>
          <a:xfrm>
            <a:off x="874641" y="5380383"/>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4" name="Circle: Hollow 3">
            <a:extLst>
              <a:ext uri="{FF2B5EF4-FFF2-40B4-BE49-F238E27FC236}">
                <a16:creationId xmlns:a16="http://schemas.microsoft.com/office/drawing/2014/main" id="{6DA89505-E52F-784F-3BF4-EE6DE858CA59}"/>
              </a:ext>
            </a:extLst>
          </p:cNvPr>
          <p:cNvSpPr/>
          <p:nvPr/>
        </p:nvSpPr>
        <p:spPr>
          <a:xfrm>
            <a:off x="874642" y="4946253"/>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5" name="Circle: Hollow 4">
            <a:extLst>
              <a:ext uri="{FF2B5EF4-FFF2-40B4-BE49-F238E27FC236}">
                <a16:creationId xmlns:a16="http://schemas.microsoft.com/office/drawing/2014/main" id="{6102DC8C-E2FD-EDD4-FE98-0F896EECDBB4}"/>
              </a:ext>
            </a:extLst>
          </p:cNvPr>
          <p:cNvSpPr/>
          <p:nvPr/>
        </p:nvSpPr>
        <p:spPr>
          <a:xfrm>
            <a:off x="874643" y="3637721"/>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6" name="Circle: Hollow 5">
            <a:extLst>
              <a:ext uri="{FF2B5EF4-FFF2-40B4-BE49-F238E27FC236}">
                <a16:creationId xmlns:a16="http://schemas.microsoft.com/office/drawing/2014/main" id="{8E452849-425D-8A1F-D4A1-538B6EE4236E}"/>
              </a:ext>
            </a:extLst>
          </p:cNvPr>
          <p:cNvSpPr/>
          <p:nvPr/>
        </p:nvSpPr>
        <p:spPr>
          <a:xfrm>
            <a:off x="874643" y="3158926"/>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7" name="Circle: Hollow 6">
            <a:extLst>
              <a:ext uri="{FF2B5EF4-FFF2-40B4-BE49-F238E27FC236}">
                <a16:creationId xmlns:a16="http://schemas.microsoft.com/office/drawing/2014/main" id="{845A36A1-34BF-DA21-E3D3-D843D8DE3F1F}"/>
              </a:ext>
            </a:extLst>
          </p:cNvPr>
          <p:cNvSpPr/>
          <p:nvPr/>
        </p:nvSpPr>
        <p:spPr>
          <a:xfrm>
            <a:off x="874643" y="1371599"/>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1428520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2D894D-977F-DBC3-183F-59F7BBB66D74}"/>
              </a:ext>
            </a:extLst>
          </p:cNvPr>
          <p:cNvSpPr>
            <a:spLocks noGrp="1"/>
          </p:cNvSpPr>
          <p:nvPr>
            <p:ph idx="1"/>
          </p:nvPr>
        </p:nvSpPr>
        <p:spPr>
          <a:xfrm>
            <a:off x="838200" y="433136"/>
            <a:ext cx="10515600" cy="5832909"/>
          </a:xfrm>
        </p:spPr>
        <p:txBody>
          <a:bodyPr>
            <a:normAutofit lnSpcReduction="10000"/>
          </a:bodyPr>
          <a:lstStyle/>
          <a:p>
            <a:pPr marL="0" indent="0">
              <a:buNone/>
            </a:pPr>
            <a:r>
              <a:rPr lang="vi-VN" b="1" dirty="0">
                <a:solidFill>
                  <a:srgbClr val="00B0F0"/>
                </a:solidFill>
                <a:latin typeface="+mj-lt"/>
              </a:rPr>
              <a:t>Tóm tắt</a:t>
            </a:r>
          </a:p>
          <a:p>
            <a:pPr marL="0" indent="0">
              <a:buNone/>
            </a:pPr>
            <a:r>
              <a:rPr lang="vi-VN" sz="2000" dirty="0">
                <a:latin typeface="+mj-lt"/>
              </a:rPr>
              <a:t>        </a:t>
            </a:r>
            <a:r>
              <a:rPr lang="vi-VN" sz="2000" b="1" dirty="0">
                <a:latin typeface="+mj-lt"/>
              </a:rPr>
              <a:t>Định nghĩa</a:t>
            </a:r>
          </a:p>
          <a:p>
            <a:pPr marL="0" indent="0">
              <a:buNone/>
            </a:pPr>
            <a:r>
              <a:rPr lang="vi-VN" sz="2000" b="1" dirty="0">
                <a:latin typeface="+mj-lt"/>
              </a:rPr>
              <a:t>        Sự bức xạ</a:t>
            </a:r>
          </a:p>
          <a:p>
            <a:pPr marL="0" indent="0">
              <a:buNone/>
            </a:pPr>
            <a:r>
              <a:rPr lang="vi-VN" sz="2000" b="1" dirty="0">
                <a:latin typeface="+mj-lt"/>
              </a:rPr>
              <a:t>        Đồng vị phóng xạ </a:t>
            </a:r>
          </a:p>
          <a:p>
            <a:pPr marL="0" indent="0">
              <a:buNone/>
            </a:pPr>
            <a:r>
              <a:rPr lang="vi-VN" sz="2000" b="1" dirty="0">
                <a:latin typeface="+mj-lt"/>
              </a:rPr>
              <a:t>        Chụp ảnh tia X</a:t>
            </a:r>
          </a:p>
          <a:p>
            <a:pPr>
              <a:buFont typeface="Courier New" panose="02070309020205020404" pitchFamily="49" charset="0"/>
              <a:buChar char="o"/>
            </a:pPr>
            <a:r>
              <a:rPr lang="vi-VN" sz="1800" dirty="0">
                <a:latin typeface="+mj-lt"/>
              </a:rPr>
              <a:t>Nguyên lý của máy chụp X-quang </a:t>
            </a:r>
          </a:p>
          <a:p>
            <a:pPr>
              <a:buFont typeface="Courier New" panose="02070309020205020404" pitchFamily="49" charset="0"/>
              <a:buChar char="o"/>
            </a:pPr>
            <a:r>
              <a:rPr lang="vi-VN" sz="1800" dirty="0">
                <a:latin typeface="+mj-lt"/>
              </a:rPr>
              <a:t>Tương tác mô sinh học tia X và độ tương phản mô</a:t>
            </a:r>
          </a:p>
          <a:p>
            <a:pPr>
              <a:buFont typeface="Courier New" panose="02070309020205020404" pitchFamily="49" charset="0"/>
              <a:buChar char="o"/>
            </a:pPr>
            <a:r>
              <a:rPr lang="vi-VN" sz="1800" dirty="0">
                <a:latin typeface="+mj-lt"/>
              </a:rPr>
              <a:t>Chiếu hình ảnh tia X</a:t>
            </a:r>
          </a:p>
          <a:p>
            <a:pPr>
              <a:buFont typeface="Courier New" panose="02070309020205020404" pitchFamily="49" charset="0"/>
              <a:buChar char="o"/>
            </a:pPr>
            <a:r>
              <a:rPr lang="vi-VN" sz="1800" dirty="0">
                <a:latin typeface="+mj-lt"/>
              </a:rPr>
              <a:t>Hình ảnh tia X tương phản pha</a:t>
            </a:r>
          </a:p>
          <a:p>
            <a:pPr>
              <a:buFont typeface="Courier New" panose="02070309020205020404" pitchFamily="49" charset="0"/>
              <a:buChar char="o"/>
            </a:pPr>
            <a:r>
              <a:rPr lang="vi-VN" sz="1800" dirty="0">
                <a:latin typeface="+mj-lt"/>
              </a:rPr>
              <a:t>Ứng dụng</a:t>
            </a:r>
          </a:p>
          <a:p>
            <a:pPr marL="0" indent="0">
              <a:buNone/>
            </a:pPr>
            <a:r>
              <a:rPr lang="vi-VN" sz="1600" dirty="0">
                <a:latin typeface="+mj-lt"/>
              </a:rPr>
              <a:t>          </a:t>
            </a:r>
            <a:r>
              <a:rPr lang="vi-VN" sz="2000" b="1" dirty="0">
                <a:latin typeface="+mj-lt"/>
              </a:rPr>
              <a:t>Máy chụp CT</a:t>
            </a:r>
          </a:p>
          <a:p>
            <a:pPr>
              <a:buFont typeface="Courier New" panose="02070309020205020404" pitchFamily="49" charset="0"/>
              <a:buChar char="o"/>
            </a:pPr>
            <a:r>
              <a:rPr lang="vi-VN" sz="1600" dirty="0">
                <a:latin typeface="+mj-lt"/>
              </a:rPr>
              <a:t>	</a:t>
            </a:r>
            <a:r>
              <a:rPr lang="vi-VN" sz="1800" dirty="0">
                <a:latin typeface="+mj-lt"/>
              </a:rPr>
              <a:t>Chụp cắt lớp vi tính X-quang (CT)</a:t>
            </a:r>
          </a:p>
          <a:p>
            <a:pPr>
              <a:buFont typeface="Courier New" panose="02070309020205020404" pitchFamily="49" charset="0"/>
              <a:buChar char="o"/>
            </a:pPr>
            <a:r>
              <a:rPr lang="vi-VN" sz="1800" dirty="0">
                <a:latin typeface="+mj-lt"/>
              </a:rPr>
              <a:t>	Chiếu hình ảnh X-quang</a:t>
            </a:r>
          </a:p>
          <a:p>
            <a:pPr>
              <a:buFont typeface="Courier New" panose="02070309020205020404" pitchFamily="49" charset="0"/>
              <a:buChar char="o"/>
            </a:pPr>
            <a:r>
              <a:rPr lang="vi-VN" sz="1800" dirty="0">
                <a:latin typeface="+mj-lt"/>
              </a:rPr>
              <a:t>	Công nghệ phát hiện CT</a:t>
            </a:r>
          </a:p>
          <a:p>
            <a:pPr>
              <a:buFont typeface="Courier New" panose="02070309020205020404" pitchFamily="49" charset="0"/>
              <a:buChar char="o"/>
            </a:pPr>
            <a:r>
              <a:rPr lang="vi-VN" sz="1800" dirty="0">
                <a:latin typeface="+mj-lt"/>
              </a:rPr>
              <a:t>	Ứng dụng</a:t>
            </a:r>
          </a:p>
          <a:p>
            <a:pPr marL="0" indent="0">
              <a:buNone/>
            </a:pPr>
            <a:endParaRPr lang="vi-VN" dirty="0"/>
          </a:p>
        </p:txBody>
      </p:sp>
      <p:sp>
        <p:nvSpPr>
          <p:cNvPr id="2" name="Circle: Hollow 1">
            <a:extLst>
              <a:ext uri="{FF2B5EF4-FFF2-40B4-BE49-F238E27FC236}">
                <a16:creationId xmlns:a16="http://schemas.microsoft.com/office/drawing/2014/main" id="{787E04F2-B373-F192-E0D8-D04F6964E67B}"/>
              </a:ext>
            </a:extLst>
          </p:cNvPr>
          <p:cNvSpPr/>
          <p:nvPr/>
        </p:nvSpPr>
        <p:spPr>
          <a:xfrm>
            <a:off x="1082842" y="1305850"/>
            <a:ext cx="272193" cy="265043"/>
          </a:xfrm>
          <a:prstGeom prst="donut">
            <a:avLst>
              <a:gd name="adj" fmla="val 26166"/>
            </a:avLst>
          </a:prstGeom>
          <a:solidFill>
            <a:srgbClr val="FFFF00"/>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4" name="Circle: Hollow 3">
            <a:extLst>
              <a:ext uri="{FF2B5EF4-FFF2-40B4-BE49-F238E27FC236}">
                <a16:creationId xmlns:a16="http://schemas.microsoft.com/office/drawing/2014/main" id="{C680D0D5-64C7-7D33-9BBC-97405CDBE802}"/>
              </a:ext>
            </a:extLst>
          </p:cNvPr>
          <p:cNvSpPr/>
          <p:nvPr/>
        </p:nvSpPr>
        <p:spPr>
          <a:xfrm>
            <a:off x="1082842" y="2010148"/>
            <a:ext cx="272193" cy="265043"/>
          </a:xfrm>
          <a:prstGeom prst="donut">
            <a:avLst>
              <a:gd name="adj" fmla="val 26166"/>
            </a:avLst>
          </a:prstGeom>
          <a:solidFill>
            <a:srgbClr val="0000FF"/>
          </a:solid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 name="Circle: Hollow 4">
            <a:extLst>
              <a:ext uri="{FF2B5EF4-FFF2-40B4-BE49-F238E27FC236}">
                <a16:creationId xmlns:a16="http://schemas.microsoft.com/office/drawing/2014/main" id="{709AB79E-BBC0-4932-103A-E236A8EE9D9B}"/>
              </a:ext>
            </a:extLst>
          </p:cNvPr>
          <p:cNvSpPr/>
          <p:nvPr/>
        </p:nvSpPr>
        <p:spPr>
          <a:xfrm>
            <a:off x="1082842" y="1684391"/>
            <a:ext cx="272193" cy="265043"/>
          </a:xfrm>
          <a:prstGeom prst="donut">
            <a:avLst>
              <a:gd name="adj" fmla="val 26166"/>
            </a:avLst>
          </a:prstGeom>
          <a:solidFill>
            <a:srgbClr val="00B050"/>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6" name="Circle: Hollow 5">
            <a:extLst>
              <a:ext uri="{FF2B5EF4-FFF2-40B4-BE49-F238E27FC236}">
                <a16:creationId xmlns:a16="http://schemas.microsoft.com/office/drawing/2014/main" id="{052F4D0F-41D8-17F4-D21F-61D0A08A29CE}"/>
              </a:ext>
            </a:extLst>
          </p:cNvPr>
          <p:cNvSpPr/>
          <p:nvPr/>
        </p:nvSpPr>
        <p:spPr>
          <a:xfrm>
            <a:off x="1082842" y="912095"/>
            <a:ext cx="272193" cy="265043"/>
          </a:xfrm>
          <a:prstGeom prst="donut">
            <a:avLst>
              <a:gd name="adj" fmla="val 24703"/>
            </a:avLst>
          </a:prstGeom>
          <a:solidFill>
            <a:srgbClr val="FF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7" name="Circle: Hollow 6">
            <a:extLst>
              <a:ext uri="{FF2B5EF4-FFF2-40B4-BE49-F238E27FC236}">
                <a16:creationId xmlns:a16="http://schemas.microsoft.com/office/drawing/2014/main" id="{4D9D086F-CB87-491B-1253-B69B8CAF7EDE}"/>
              </a:ext>
            </a:extLst>
          </p:cNvPr>
          <p:cNvSpPr/>
          <p:nvPr/>
        </p:nvSpPr>
        <p:spPr>
          <a:xfrm>
            <a:off x="1071141" y="4117247"/>
            <a:ext cx="272193" cy="265043"/>
          </a:xfrm>
          <a:prstGeom prst="donut">
            <a:avLst>
              <a:gd name="adj" fmla="val 26166"/>
            </a:avLst>
          </a:prstGeom>
          <a:solidFill>
            <a:srgbClr val="FFC000"/>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3518242053"/>
      </p:ext>
    </p:extLst>
  </p:cSld>
  <p:clrMapOvr>
    <a:masterClrMapping/>
  </p:clrMapOvr>
  <p:transition>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DCF231-4BFC-7F51-BB11-376D258C981B}"/>
              </a:ext>
            </a:extLst>
          </p:cNvPr>
          <p:cNvSpPr>
            <a:spLocks noGrp="1"/>
          </p:cNvSpPr>
          <p:nvPr>
            <p:ph idx="1"/>
          </p:nvPr>
        </p:nvSpPr>
        <p:spPr>
          <a:xfrm>
            <a:off x="838200" y="417095"/>
            <a:ext cx="10515600" cy="5759868"/>
          </a:xfrm>
        </p:spPr>
        <p:txBody>
          <a:bodyPr>
            <a:normAutofit/>
          </a:bodyPr>
          <a:lstStyle/>
          <a:p>
            <a:pPr marL="0" indent="0">
              <a:buNone/>
            </a:pPr>
            <a:r>
              <a:rPr lang="vi-VN" sz="3500" b="1" dirty="0">
                <a:solidFill>
                  <a:srgbClr val="00B0F0"/>
                </a:solidFill>
                <a:latin typeface="+mj-lt"/>
              </a:rPr>
              <a:t>Thiết bị y sinh </a:t>
            </a:r>
          </a:p>
        </p:txBody>
      </p:sp>
      <p:pic>
        <p:nvPicPr>
          <p:cNvPr id="2" name="Picture 1">
            <a:extLst>
              <a:ext uri="{FF2B5EF4-FFF2-40B4-BE49-F238E27FC236}">
                <a16:creationId xmlns:a16="http://schemas.microsoft.com/office/drawing/2014/main" id="{24412DBC-EF0D-4278-AFDD-4F2646AFBD55}"/>
              </a:ext>
            </a:extLst>
          </p:cNvPr>
          <p:cNvPicPr>
            <a:picLocks noChangeAspect="1"/>
          </p:cNvPicPr>
          <p:nvPr/>
        </p:nvPicPr>
        <p:blipFill>
          <a:blip r:embed="rId2"/>
          <a:stretch>
            <a:fillRect/>
          </a:stretch>
        </p:blipFill>
        <p:spPr>
          <a:xfrm>
            <a:off x="457200" y="942975"/>
            <a:ext cx="11277600" cy="5848350"/>
          </a:xfrm>
          <a:prstGeom prst="rect">
            <a:avLst/>
          </a:prstGeom>
        </p:spPr>
      </p:pic>
    </p:spTree>
    <p:extLst>
      <p:ext uri="{BB962C8B-B14F-4D97-AF65-F5344CB8AC3E}">
        <p14:creationId xmlns:p14="http://schemas.microsoft.com/office/powerpoint/2010/main" val="720301584"/>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174A62-29BB-177D-3C44-CD0CD3BBD4D7}"/>
              </a:ext>
            </a:extLst>
          </p:cNvPr>
          <p:cNvSpPr>
            <a:spLocks noGrp="1"/>
          </p:cNvSpPr>
          <p:nvPr>
            <p:ph idx="1"/>
          </p:nvPr>
        </p:nvSpPr>
        <p:spPr>
          <a:xfrm>
            <a:off x="838200" y="300789"/>
            <a:ext cx="10515600" cy="5342774"/>
          </a:xfrm>
        </p:spPr>
        <p:txBody>
          <a:bodyPr/>
          <a:lstStyle/>
          <a:p>
            <a:pPr marL="0" indent="0">
              <a:buNone/>
            </a:pPr>
            <a:r>
              <a:rPr lang="vi-VN" sz="3500" b="1" dirty="0">
                <a:solidFill>
                  <a:schemeClr val="accent5">
                    <a:lumMod val="75000"/>
                  </a:schemeClr>
                </a:solidFill>
                <a:latin typeface="+mj-lt"/>
              </a:rPr>
              <a:t>Hình ảnh y tế toàn cầu</a:t>
            </a:r>
          </a:p>
          <a:p>
            <a:pPr marL="0" indent="0" algn="ctr">
              <a:buNone/>
            </a:pPr>
            <a:r>
              <a:rPr lang="vi-VN" dirty="0">
                <a:solidFill>
                  <a:srgbClr val="7030A0"/>
                </a:solidFill>
                <a:latin typeface="+mj-lt"/>
              </a:rPr>
              <a:t>Quy mô thị trường hình ảnh y tế ở Vương quốc Anh, theo sản phẩm, 2016 - 2028 (Triệu USD )</a:t>
            </a:r>
          </a:p>
          <a:p>
            <a:pPr marL="0" indent="0">
              <a:lnSpc>
                <a:spcPct val="107000"/>
              </a:lnSpc>
              <a:spcAft>
                <a:spcPts val="800"/>
              </a:spcAft>
              <a:buNone/>
            </a:pPr>
            <a:r>
              <a:rPr lang="vi-VN" sz="2400" kern="100" dirty="0">
                <a:solidFill>
                  <a:srgbClr val="FF0000"/>
                </a:solidFill>
                <a:effectLst/>
                <a:latin typeface="+mj-lt"/>
                <a:ea typeface="Arial" panose="020B0604020202020204" pitchFamily="34" charset="0"/>
                <a:cs typeface="Times New Roman" panose="02020603050405020304" pitchFamily="18" charset="0"/>
              </a:rPr>
              <a:t>    Tác động của COVID-19: Thị trường chứng kiến sự sụt giảm 17% trong đại dịch.</a:t>
            </a:r>
          </a:p>
          <a:p>
            <a:pPr>
              <a:lnSpc>
                <a:spcPct val="107000"/>
              </a:lnSpc>
              <a:spcAft>
                <a:spcPts val="800"/>
              </a:spcAft>
            </a:pPr>
            <a:r>
              <a:rPr lang="vi-VN" sz="1800" kern="100" dirty="0">
                <a:effectLst/>
                <a:latin typeface="Arial" panose="020B0604020202020204" pitchFamily="34" charset="0"/>
                <a:ea typeface="Arial" panose="020B0604020202020204" pitchFamily="34" charset="0"/>
                <a:cs typeface="Times New Roman" panose="02020603050405020304" pitchFamily="18" charset="0"/>
              </a:rPr>
              <a:t> </a:t>
            </a:r>
          </a:p>
          <a:p>
            <a:pPr marL="0" indent="0" algn="ctr">
              <a:buNone/>
            </a:pPr>
            <a:endParaRPr lang="vi-VN" sz="2500" dirty="0">
              <a:solidFill>
                <a:srgbClr val="7030A0"/>
              </a:solidFill>
              <a:latin typeface="+mj-lt"/>
            </a:endParaRPr>
          </a:p>
        </p:txBody>
      </p:sp>
      <p:pic>
        <p:nvPicPr>
          <p:cNvPr id="2" name="Picture 1">
            <a:extLst>
              <a:ext uri="{FF2B5EF4-FFF2-40B4-BE49-F238E27FC236}">
                <a16:creationId xmlns:a16="http://schemas.microsoft.com/office/drawing/2014/main" id="{F8DE4639-ED2E-494B-AE36-0D4FF8426AAA}"/>
              </a:ext>
            </a:extLst>
          </p:cNvPr>
          <p:cNvPicPr>
            <a:picLocks noChangeAspect="1"/>
          </p:cNvPicPr>
          <p:nvPr/>
        </p:nvPicPr>
        <p:blipFill>
          <a:blip r:embed="rId2"/>
          <a:stretch>
            <a:fillRect/>
          </a:stretch>
        </p:blipFill>
        <p:spPr>
          <a:xfrm>
            <a:off x="0" y="2356685"/>
            <a:ext cx="12113596" cy="4358439"/>
          </a:xfrm>
          <a:prstGeom prst="rect">
            <a:avLst/>
          </a:prstGeom>
        </p:spPr>
      </p:pic>
    </p:spTree>
    <p:extLst>
      <p:ext uri="{BB962C8B-B14F-4D97-AF65-F5344CB8AC3E}">
        <p14:creationId xmlns:p14="http://schemas.microsoft.com/office/powerpoint/2010/main" val="2887588672"/>
      </p:ext>
    </p:extLst>
  </p:cSld>
  <p:clrMapOvr>
    <a:masterClrMapping/>
  </p:clrMapOvr>
  <mc:AlternateContent xmlns:mc="http://schemas.openxmlformats.org/markup-compatibility/2006" xmlns:p14="http://schemas.microsoft.com/office/powerpoint/2010/main">
    <mc:Choice Requires="p14">
      <p:transition spd="slow">
        <p14:window dir="ver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3AA96C8-96AC-512C-F143-005BD5FED3DF}"/>
              </a:ext>
            </a:extLst>
          </p:cNvPr>
          <p:cNvSpPr>
            <a:spLocks noGrp="1"/>
          </p:cNvSpPr>
          <p:nvPr>
            <p:ph idx="1"/>
          </p:nvPr>
        </p:nvSpPr>
        <p:spPr>
          <a:xfrm>
            <a:off x="869672" y="417095"/>
            <a:ext cx="10484127" cy="5759868"/>
          </a:xfrm>
        </p:spPr>
        <p:txBody>
          <a:bodyPr/>
          <a:lstStyle/>
          <a:p>
            <a:pPr marL="0" indent="0">
              <a:buNone/>
            </a:pPr>
            <a:r>
              <a:rPr lang="vi-VN" b="1" dirty="0">
                <a:solidFill>
                  <a:srgbClr val="00B0F0"/>
                </a:solidFill>
                <a:latin typeface="+mj-lt"/>
              </a:rPr>
              <a:t>Ion hóa và bức xạ không ion hóa</a:t>
            </a:r>
          </a:p>
          <a:p>
            <a:pPr marL="0" indent="0">
              <a:buNone/>
            </a:pPr>
            <a:endParaRPr lang="vi-VN" dirty="0">
              <a:latin typeface="+mj-lt"/>
            </a:endParaRPr>
          </a:p>
          <a:p>
            <a:pPr marL="0" indent="0">
              <a:buNone/>
            </a:pPr>
            <a:r>
              <a:rPr lang="vi-VN" dirty="0">
                <a:latin typeface="+mj-lt"/>
              </a:rPr>
              <a:t>Một số quy trình chụp ảnh y tế (X-quang, CT, chụp nhũ ảnh, SPECT và PET) sử dụng </a:t>
            </a:r>
            <a:r>
              <a:rPr lang="vi-VN" dirty="0">
                <a:solidFill>
                  <a:srgbClr val="FF0000"/>
                </a:solidFill>
                <a:latin typeface="+mj-lt"/>
              </a:rPr>
              <a:t>bức xạ có đủ năng lượng để ion hóa các phân tử sinh học</a:t>
            </a:r>
            <a:r>
              <a:rPr lang="vi-VN" dirty="0">
                <a:latin typeface="+mj-lt"/>
              </a:rPr>
              <a:t>, trong khi các quy trình khác (MRI và US) không gây ra sự ion hóa như vậy.</a:t>
            </a:r>
          </a:p>
          <a:p>
            <a:pPr marL="0" indent="0">
              <a:buNone/>
            </a:pPr>
            <a:r>
              <a:rPr lang="vi-VN" dirty="0">
                <a:latin typeface="+mj-lt"/>
              </a:rPr>
              <a:t>Vì cơ thể được cấu tạo </a:t>
            </a:r>
            <a:r>
              <a:rPr lang="vi-VN" dirty="0">
                <a:solidFill>
                  <a:srgbClr val="FF0000"/>
                </a:solidFill>
                <a:latin typeface="+mj-lt"/>
              </a:rPr>
              <a:t>chủ yếu từ các phân tử nước nên</a:t>
            </a:r>
            <a:r>
              <a:rPr lang="vi-VN" dirty="0">
                <a:latin typeface="+mj-lt"/>
              </a:rPr>
              <a:t> hầu hết sự ion hóa dẫn đến sự hình thành </a:t>
            </a:r>
            <a:r>
              <a:rPr lang="vi-VN" dirty="0">
                <a:solidFill>
                  <a:srgbClr val="FF0000"/>
                </a:solidFill>
                <a:latin typeface="+mj-lt"/>
              </a:rPr>
              <a:t>các gốc tự do hydroxyl (HO·) và ion hydronium (H3O+).</a:t>
            </a:r>
          </a:p>
          <a:p>
            <a:pPr marL="0" indent="0">
              <a:buNone/>
            </a:pPr>
            <a:r>
              <a:rPr lang="vi-VN" dirty="0">
                <a:latin typeface="+mj-lt"/>
              </a:rPr>
              <a:t>Những loài này </a:t>
            </a:r>
            <a:r>
              <a:rPr lang="vi-VN" dirty="0">
                <a:solidFill>
                  <a:srgbClr val="FF0000"/>
                </a:solidFill>
                <a:latin typeface="+mj-lt"/>
              </a:rPr>
              <a:t>có khả năng gây đứt gãy chuỗi DNA </a:t>
            </a:r>
            <a:r>
              <a:rPr lang="vi-VN" dirty="0">
                <a:latin typeface="+mj-lt"/>
              </a:rPr>
              <a:t>có thể làm tăng </a:t>
            </a:r>
            <a:r>
              <a:rPr lang="vi-VN" dirty="0">
                <a:solidFill>
                  <a:srgbClr val="FF0000"/>
                </a:solidFill>
                <a:latin typeface="+mj-lt"/>
              </a:rPr>
              <a:t>nguy cơ mắc bệnh ung thư về lâu dài .</a:t>
            </a:r>
          </a:p>
        </p:txBody>
      </p:sp>
      <p:sp>
        <p:nvSpPr>
          <p:cNvPr id="2" name="Circle: Hollow 1">
            <a:extLst>
              <a:ext uri="{FF2B5EF4-FFF2-40B4-BE49-F238E27FC236}">
                <a16:creationId xmlns:a16="http://schemas.microsoft.com/office/drawing/2014/main" id="{4E86FE58-DA15-3C47-C830-404E422CB047}"/>
              </a:ext>
            </a:extLst>
          </p:cNvPr>
          <p:cNvSpPr/>
          <p:nvPr/>
        </p:nvSpPr>
        <p:spPr>
          <a:xfrm>
            <a:off x="655978" y="1539665"/>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4" name="Circle: Hollow 3">
            <a:extLst>
              <a:ext uri="{FF2B5EF4-FFF2-40B4-BE49-F238E27FC236}">
                <a16:creationId xmlns:a16="http://schemas.microsoft.com/office/drawing/2014/main" id="{F43C2DFB-7626-0C34-73D6-1E9B6D60DE8F}"/>
              </a:ext>
            </a:extLst>
          </p:cNvPr>
          <p:cNvSpPr/>
          <p:nvPr/>
        </p:nvSpPr>
        <p:spPr>
          <a:xfrm>
            <a:off x="644386" y="4484929"/>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5" name="Circle: Hollow 4">
            <a:extLst>
              <a:ext uri="{FF2B5EF4-FFF2-40B4-BE49-F238E27FC236}">
                <a16:creationId xmlns:a16="http://schemas.microsoft.com/office/drawing/2014/main" id="{9714AF73-C62A-7C56-BDCC-64488A9F9460}"/>
              </a:ext>
            </a:extLst>
          </p:cNvPr>
          <p:cNvSpPr/>
          <p:nvPr/>
        </p:nvSpPr>
        <p:spPr>
          <a:xfrm>
            <a:off x="649356" y="3216965"/>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2947259071"/>
      </p:ext>
    </p:extLst>
  </p:cSld>
  <p:clrMapOvr>
    <a:masterClrMapping/>
  </p:clrMapOvr>
  <mc:AlternateContent xmlns:mc="http://schemas.openxmlformats.org/markup-compatibility/2006" xmlns:p14="http://schemas.microsoft.com/office/powerpoint/2010/main">
    <mc:Choice Requires="p14">
      <p:transition spd="slow">
        <p14:ferris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8D3994-434E-5D43-9AB4-CC6A6211820D}"/>
              </a:ext>
            </a:extLst>
          </p:cNvPr>
          <p:cNvSpPr>
            <a:spLocks noGrp="1"/>
          </p:cNvSpPr>
          <p:nvPr>
            <p:ph idx="1"/>
          </p:nvPr>
        </p:nvSpPr>
        <p:spPr>
          <a:xfrm>
            <a:off x="838200" y="561474"/>
            <a:ext cx="10515600" cy="5615489"/>
          </a:xfrm>
        </p:spPr>
        <p:txBody>
          <a:bodyPr/>
          <a:lstStyle/>
          <a:p>
            <a:pPr marL="0" indent="0">
              <a:buNone/>
            </a:pPr>
            <a:r>
              <a:rPr lang="vi-VN" b="1" dirty="0">
                <a:solidFill>
                  <a:srgbClr val="00B0F0"/>
                </a:solidFill>
                <a:latin typeface="+mj-lt"/>
              </a:rPr>
              <a:t>Ion hóa và bức xạ không ion hóa</a:t>
            </a:r>
          </a:p>
          <a:p>
            <a:pPr marL="0" indent="0">
              <a:buNone/>
            </a:pPr>
            <a:endParaRPr lang="vi-VN" dirty="0">
              <a:solidFill>
                <a:srgbClr val="FF0000"/>
              </a:solidFill>
              <a:latin typeface="+mj-lt"/>
            </a:endParaRPr>
          </a:p>
          <a:p>
            <a:pPr marL="0" indent="0">
              <a:buNone/>
            </a:pPr>
            <a:r>
              <a:rPr lang="vi-VN" dirty="0">
                <a:solidFill>
                  <a:srgbClr val="FF0000"/>
                </a:solidFill>
                <a:latin typeface="+mj-lt"/>
              </a:rPr>
              <a:t>Năng lượng tối thiểu </a:t>
            </a:r>
            <a:r>
              <a:rPr lang="vi-VN" dirty="0">
                <a:latin typeface="+mj-lt"/>
              </a:rPr>
              <a:t>cần thiết để ion hóa các phân tử </a:t>
            </a:r>
            <a:r>
              <a:rPr lang="vi-VN" dirty="0">
                <a:solidFill>
                  <a:srgbClr val="FF0000"/>
                </a:solidFill>
                <a:latin typeface="+mj-lt"/>
              </a:rPr>
              <a:t>là &gt; 5–100 vôn electron (eV).</a:t>
            </a:r>
          </a:p>
          <a:p>
            <a:pPr marL="0" indent="0">
              <a:buNone/>
            </a:pPr>
            <a:r>
              <a:rPr lang="vi-VN" dirty="0">
                <a:latin typeface="+mj-lt"/>
              </a:rPr>
              <a:t>Vôn electron được định nghĩa là </a:t>
            </a:r>
            <a:r>
              <a:rPr lang="vi-VN" dirty="0">
                <a:solidFill>
                  <a:srgbClr val="FF0000"/>
                </a:solidFill>
                <a:latin typeface="+mj-lt"/>
              </a:rPr>
              <a:t>năng lượng mà một electron thu được khi được gia tốc qua hiệu điện thế 1 V.</a:t>
            </a:r>
          </a:p>
          <a:p>
            <a:pPr marL="0" indent="0">
              <a:buNone/>
            </a:pPr>
            <a:r>
              <a:rPr lang="vi-VN" dirty="0">
                <a:solidFill>
                  <a:srgbClr val="FF0000"/>
                </a:solidFill>
                <a:latin typeface="+mj-lt"/>
              </a:rPr>
              <a:t>Năng lượng của các dạng </a:t>
            </a:r>
            <a:r>
              <a:rPr lang="vi-VN" dirty="0">
                <a:latin typeface="+mj-lt"/>
              </a:rPr>
              <a:t>bức xạ điện từ khác nhau tính bằng vôn electron được thể hiện trong Bảng 1.</a:t>
            </a:r>
          </a:p>
          <a:p>
            <a:pPr marL="0" indent="0">
              <a:buNone/>
            </a:pPr>
            <a:endParaRPr lang="vi-VN" dirty="0">
              <a:latin typeface="+mj-lt"/>
            </a:endParaRPr>
          </a:p>
        </p:txBody>
      </p:sp>
      <p:sp>
        <p:nvSpPr>
          <p:cNvPr id="2" name="Circle: Hollow 1">
            <a:extLst>
              <a:ext uri="{FF2B5EF4-FFF2-40B4-BE49-F238E27FC236}">
                <a16:creationId xmlns:a16="http://schemas.microsoft.com/office/drawing/2014/main" id="{80904FE6-7C6B-F5DB-3EA8-C7407ED901E3}"/>
              </a:ext>
            </a:extLst>
          </p:cNvPr>
          <p:cNvSpPr/>
          <p:nvPr/>
        </p:nvSpPr>
        <p:spPr>
          <a:xfrm>
            <a:off x="612911" y="3519177"/>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4" name="Circle: Hollow 3">
            <a:extLst>
              <a:ext uri="{FF2B5EF4-FFF2-40B4-BE49-F238E27FC236}">
                <a16:creationId xmlns:a16="http://schemas.microsoft.com/office/drawing/2014/main" id="{C191EADD-6E9E-6495-7D04-6CE58A4AB00B}"/>
              </a:ext>
            </a:extLst>
          </p:cNvPr>
          <p:cNvSpPr/>
          <p:nvPr/>
        </p:nvSpPr>
        <p:spPr>
          <a:xfrm>
            <a:off x="612912" y="2610677"/>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5" name="Circle: Hollow 4">
            <a:extLst>
              <a:ext uri="{FF2B5EF4-FFF2-40B4-BE49-F238E27FC236}">
                <a16:creationId xmlns:a16="http://schemas.microsoft.com/office/drawing/2014/main" id="{04F253EB-F225-D31E-7564-3899FDE19131}"/>
              </a:ext>
            </a:extLst>
          </p:cNvPr>
          <p:cNvSpPr/>
          <p:nvPr/>
        </p:nvSpPr>
        <p:spPr>
          <a:xfrm>
            <a:off x="612913" y="1736034"/>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675006176"/>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76D378-25CD-221A-970D-10B501D9B866}"/>
              </a:ext>
            </a:extLst>
          </p:cNvPr>
          <p:cNvSpPr>
            <a:spLocks noGrp="1"/>
          </p:cNvSpPr>
          <p:nvPr>
            <p:ph idx="1"/>
          </p:nvPr>
        </p:nvSpPr>
        <p:spPr>
          <a:xfrm>
            <a:off x="838200" y="561474"/>
            <a:ext cx="10515600" cy="5615489"/>
          </a:xfrm>
        </p:spPr>
        <p:txBody>
          <a:bodyPr/>
          <a:lstStyle/>
          <a:p>
            <a:pPr marL="0" indent="0">
              <a:buNone/>
            </a:pPr>
            <a:r>
              <a:rPr lang="vi-VN" b="1" dirty="0">
                <a:solidFill>
                  <a:srgbClr val="00B0F0"/>
                </a:solidFill>
                <a:latin typeface="+mj-lt"/>
              </a:rPr>
              <a:t>Ion hóa và bức xạ không ion hóa</a:t>
            </a:r>
          </a:p>
          <a:p>
            <a:pPr marL="0" indent="0">
              <a:buNone/>
            </a:pPr>
            <a:r>
              <a:rPr lang="vi-VN" sz="3200" b="1" dirty="0">
                <a:latin typeface="+mj-lt"/>
              </a:rPr>
              <a:t>Loại bức xạ		Quy trình chụp ảnh	Năng lượng (eV)</a:t>
            </a:r>
          </a:p>
          <a:p>
            <a:pPr marL="0" indent="0">
              <a:buNone/>
            </a:pPr>
            <a:r>
              <a:rPr lang="vi-VN" sz="3200" dirty="0">
                <a:latin typeface="+mj-lt"/>
              </a:rPr>
              <a:t>Sóng siêu âm Mỹ 	US				&lt;0.000 000 04</a:t>
            </a:r>
          </a:p>
          <a:p>
            <a:pPr marL="0" indent="0">
              <a:buNone/>
            </a:pPr>
            <a:r>
              <a:rPr lang="vi-VN" sz="3200" dirty="0">
                <a:latin typeface="+mj-lt"/>
              </a:rPr>
              <a:t>Tần số vô tuyến		MRI				&lt;0.001</a:t>
            </a:r>
          </a:p>
          <a:p>
            <a:pPr marL="0" indent="0">
              <a:buNone/>
            </a:pPr>
            <a:r>
              <a:rPr lang="vi-VN" sz="3200" dirty="0">
                <a:latin typeface="+mj-lt"/>
              </a:rPr>
              <a:t>Tia X			X-quang và CT		1000-10 000</a:t>
            </a:r>
          </a:p>
          <a:p>
            <a:pPr marL="0" indent="0">
              <a:buNone/>
            </a:pPr>
            <a:r>
              <a:rPr lang="vi-VN" sz="3200" dirty="0">
                <a:latin typeface="+mj-lt"/>
              </a:rPr>
              <a:t>Tia y				SPECT và PET		100 000-500 000</a:t>
            </a:r>
          </a:p>
        </p:txBody>
      </p:sp>
    </p:spTree>
    <p:extLst>
      <p:ext uri="{BB962C8B-B14F-4D97-AF65-F5344CB8AC3E}">
        <p14:creationId xmlns:p14="http://schemas.microsoft.com/office/powerpoint/2010/main" val="4045209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92AFCCE-EF93-4E86-8A38-6331340C3667}"/>
              </a:ext>
            </a:extLst>
          </p:cNvPr>
          <p:cNvPicPr>
            <a:picLocks noGrp="1" noChangeAspect="1"/>
          </p:cNvPicPr>
          <p:nvPr>
            <p:ph idx="1"/>
          </p:nvPr>
        </p:nvPicPr>
        <p:blipFill>
          <a:blip r:embed="rId2"/>
          <a:stretch>
            <a:fillRect/>
          </a:stretch>
        </p:blipFill>
        <p:spPr>
          <a:xfrm>
            <a:off x="1849198" y="274476"/>
            <a:ext cx="9676051" cy="6309047"/>
          </a:xfrm>
          <a:prstGeom prst="rect">
            <a:avLst/>
          </a:prstGeom>
        </p:spPr>
      </p:pic>
    </p:spTree>
    <p:extLst>
      <p:ext uri="{BB962C8B-B14F-4D97-AF65-F5344CB8AC3E}">
        <p14:creationId xmlns:p14="http://schemas.microsoft.com/office/powerpoint/2010/main" val="3286545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1202A-7DE0-672F-918E-1F24DB317EB4}"/>
              </a:ext>
            </a:extLst>
          </p:cNvPr>
          <p:cNvSpPr>
            <a:spLocks noGrp="1"/>
          </p:cNvSpPr>
          <p:nvPr>
            <p:ph type="title"/>
          </p:nvPr>
        </p:nvSpPr>
        <p:spPr>
          <a:xfrm>
            <a:off x="209550" y="-120650"/>
            <a:ext cx="10515600" cy="1325563"/>
          </a:xfrm>
        </p:spPr>
        <p:txBody>
          <a:bodyPr/>
          <a:lstStyle/>
          <a:p>
            <a:r>
              <a:rPr lang="vi-VN" b="1" dirty="0">
                <a:solidFill>
                  <a:srgbClr val="00B0F0"/>
                </a:solidFill>
              </a:rPr>
              <a:t>Ảnh hưởng trực tiếp/ gián tiếp</a:t>
            </a:r>
          </a:p>
        </p:txBody>
      </p:sp>
      <p:pic>
        <p:nvPicPr>
          <p:cNvPr id="4" name="Content Placeholder 3">
            <a:extLst>
              <a:ext uri="{FF2B5EF4-FFF2-40B4-BE49-F238E27FC236}">
                <a16:creationId xmlns:a16="http://schemas.microsoft.com/office/drawing/2014/main" id="{5C8F38A4-8C46-4AB6-99E7-F4C66E1B56C9}"/>
              </a:ext>
            </a:extLst>
          </p:cNvPr>
          <p:cNvPicPr>
            <a:picLocks noGrp="1" noChangeAspect="1"/>
          </p:cNvPicPr>
          <p:nvPr>
            <p:ph idx="1"/>
          </p:nvPr>
        </p:nvPicPr>
        <p:blipFill>
          <a:blip r:embed="rId2"/>
          <a:stretch>
            <a:fillRect/>
          </a:stretch>
        </p:blipFill>
        <p:spPr>
          <a:xfrm>
            <a:off x="3669087" y="960960"/>
            <a:ext cx="5312987" cy="5897040"/>
          </a:xfrm>
          <a:prstGeom prst="rect">
            <a:avLst/>
          </a:prstGeom>
        </p:spPr>
      </p:pic>
    </p:spTree>
    <p:extLst>
      <p:ext uri="{BB962C8B-B14F-4D97-AF65-F5344CB8AC3E}">
        <p14:creationId xmlns:p14="http://schemas.microsoft.com/office/powerpoint/2010/main" val="2087147810"/>
      </p:ext>
    </p:extLst>
  </p:cSld>
  <p:clrMapOvr>
    <a:masterClrMapping/>
  </p:clrMapOvr>
  <mc:AlternateContent xmlns:mc="http://schemas.openxmlformats.org/markup-compatibility/2006" xmlns:p15="http://schemas.microsoft.com/office/powerpoint/2012/main">
    <mc:Choice Requires="p15">
      <p:transition spd="med">
        <p15:prstTrans prst="crush"/>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FBC84B-D630-6786-C497-BF717300F4F5}"/>
              </a:ext>
            </a:extLst>
          </p:cNvPr>
          <p:cNvSpPr>
            <a:spLocks noGrp="1"/>
          </p:cNvSpPr>
          <p:nvPr>
            <p:ph idx="1"/>
          </p:nvPr>
        </p:nvSpPr>
        <p:spPr>
          <a:xfrm>
            <a:off x="838200" y="641684"/>
            <a:ext cx="10515600" cy="5535279"/>
          </a:xfrm>
        </p:spPr>
        <p:txBody>
          <a:bodyPr/>
          <a:lstStyle/>
          <a:p>
            <a:pPr marL="0" indent="0">
              <a:buNone/>
            </a:pPr>
            <a:r>
              <a:rPr lang="vi-VN" sz="4000" b="1" dirty="0">
                <a:solidFill>
                  <a:srgbClr val="00B0F0"/>
                </a:solidFill>
                <a:latin typeface="+mj-lt"/>
              </a:rPr>
              <a:t>Tia ion hóa </a:t>
            </a:r>
          </a:p>
          <a:p>
            <a:pPr marL="0" indent="0">
              <a:buNone/>
            </a:pPr>
            <a:endParaRPr lang="vi-VN" dirty="0">
              <a:latin typeface="+mj-lt"/>
            </a:endParaRPr>
          </a:p>
          <a:p>
            <a:pPr marL="0" indent="0">
              <a:buNone/>
            </a:pPr>
            <a:r>
              <a:rPr lang="vi-VN" dirty="0">
                <a:latin typeface="+mj-lt"/>
              </a:rPr>
              <a:t>Tác dụng của tia ion hóa đối với cơ thể sống </a:t>
            </a:r>
          </a:p>
          <a:p>
            <a:pPr>
              <a:buFont typeface="Courier New" panose="02070309020205020404" pitchFamily="49" charset="0"/>
              <a:buChar char="o"/>
            </a:pPr>
            <a:r>
              <a:rPr lang="vi-VN" dirty="0">
                <a:latin typeface="+mj-lt"/>
              </a:rPr>
              <a:t>	Cấp độ phần tử</a:t>
            </a:r>
          </a:p>
          <a:p>
            <a:pPr>
              <a:buFont typeface="Courier New" panose="02070309020205020404" pitchFamily="49" charset="0"/>
              <a:buChar char="o"/>
            </a:pPr>
            <a:r>
              <a:rPr lang="vi-VN" dirty="0">
                <a:latin typeface="+mj-lt"/>
              </a:rPr>
              <a:t>	Cấp độ tế bào</a:t>
            </a:r>
          </a:p>
          <a:p>
            <a:pPr>
              <a:buFont typeface="Courier New" panose="02070309020205020404" pitchFamily="49" charset="0"/>
              <a:buChar char="o"/>
            </a:pPr>
            <a:r>
              <a:rPr lang="vi-VN" dirty="0">
                <a:latin typeface="+mj-lt"/>
              </a:rPr>
              <a:t>	Mức độ mô </a:t>
            </a:r>
          </a:p>
          <a:p>
            <a:pPr>
              <a:buFont typeface="Courier New" panose="02070309020205020404" pitchFamily="49" charset="0"/>
              <a:buChar char="o"/>
            </a:pPr>
            <a:r>
              <a:rPr lang="vi-VN" dirty="0">
                <a:latin typeface="+mj-lt"/>
              </a:rPr>
              <a:t>	Cấp độ sinh vật </a:t>
            </a:r>
          </a:p>
        </p:txBody>
      </p:sp>
    </p:spTree>
    <p:extLst>
      <p:ext uri="{BB962C8B-B14F-4D97-AF65-F5344CB8AC3E}">
        <p14:creationId xmlns:p14="http://schemas.microsoft.com/office/powerpoint/2010/main" val="43532761"/>
      </p:ext>
    </p:extLst>
  </p:cSld>
  <p:clrMapOvr>
    <a:masterClrMapping/>
  </p:clrMapOvr>
  <p:transition spd="slow">
    <p:split orient="ver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294C1A-F8EC-7381-5758-839487A609F1}"/>
              </a:ext>
            </a:extLst>
          </p:cNvPr>
          <p:cNvSpPr>
            <a:spLocks noGrp="1"/>
          </p:cNvSpPr>
          <p:nvPr>
            <p:ph idx="1"/>
          </p:nvPr>
        </p:nvSpPr>
        <p:spPr>
          <a:xfrm>
            <a:off x="238126" y="567490"/>
            <a:ext cx="6664742" cy="5487152"/>
          </a:xfrm>
        </p:spPr>
        <p:txBody>
          <a:bodyPr/>
          <a:lstStyle/>
          <a:p>
            <a:pPr marL="0" indent="0">
              <a:buNone/>
            </a:pPr>
            <a:r>
              <a:rPr lang="vi-VN" sz="2400" b="1" dirty="0">
                <a:solidFill>
                  <a:srgbClr val="00B0F0"/>
                </a:solidFill>
                <a:latin typeface="+mj-lt"/>
              </a:rPr>
              <a:t>Tác dụng của tia ion hóa đối với cơ thể sống</a:t>
            </a:r>
          </a:p>
          <a:p>
            <a:pPr marL="0" indent="0">
              <a:buNone/>
            </a:pPr>
            <a:endParaRPr lang="vi-VN" sz="2400" b="1" dirty="0">
              <a:solidFill>
                <a:srgbClr val="00B0F0"/>
              </a:solidFill>
              <a:latin typeface="+mj-lt"/>
            </a:endParaRPr>
          </a:p>
          <a:p>
            <a:pPr marL="514350" indent="-514350">
              <a:buAutoNum type="arabicPeriod"/>
            </a:pPr>
            <a:r>
              <a:rPr lang="vi-VN" sz="2400" b="1" dirty="0">
                <a:solidFill>
                  <a:schemeClr val="accent5">
                    <a:lumMod val="75000"/>
                  </a:schemeClr>
                </a:solidFill>
                <a:latin typeface="+mj-lt"/>
              </a:rPr>
              <a:t>Cấp độ phân tử</a:t>
            </a:r>
          </a:p>
          <a:p>
            <a:pPr marL="0" indent="0">
              <a:buNone/>
            </a:pPr>
            <a:r>
              <a:rPr lang="vi-VN" sz="2200" b="1" dirty="0">
                <a:latin typeface="+mj-lt"/>
              </a:rPr>
              <a:t>Tác dụng với axit nucleic: </a:t>
            </a:r>
          </a:p>
          <a:p>
            <a:pPr>
              <a:buFont typeface="Wingdings" panose="05000000000000000000" pitchFamily="2" charset="2"/>
              <a:buChar char="v"/>
            </a:pPr>
            <a:r>
              <a:rPr lang="vi-VN" sz="2200" b="1" dirty="0">
                <a:latin typeface="+mj-lt"/>
              </a:rPr>
              <a:t>      </a:t>
            </a:r>
            <a:r>
              <a:rPr lang="vi-VN" sz="2500" b="1" dirty="0">
                <a:effectLst>
                  <a:outerShdw blurRad="38100" dist="38100" dir="2700000" algn="tl">
                    <a:srgbClr val="000000">
                      <a:alpha val="43137"/>
                    </a:srgbClr>
                  </a:outerShdw>
                </a:effectLst>
                <a:latin typeface="+mj-lt"/>
              </a:rPr>
              <a:t>RNA</a:t>
            </a:r>
          </a:p>
          <a:p>
            <a:pPr marL="0" indent="0">
              <a:buNone/>
            </a:pPr>
            <a:r>
              <a:rPr lang="vi-VN" sz="2200" dirty="0">
                <a:latin typeface="+mj-lt"/>
              </a:rPr>
              <a:t>Tia ion hóa có thể cắt bất kỳ vị trí nào trên axit nucleic, nhưng nhạy hơn ở O-P. </a:t>
            </a:r>
          </a:p>
          <a:p>
            <a:pPr>
              <a:buFont typeface="Courier New" panose="02070309020205020404" pitchFamily="49" charset="0"/>
              <a:buChar char="o"/>
            </a:pPr>
            <a:r>
              <a:rPr lang="vi-VN" sz="2200" dirty="0">
                <a:latin typeface="+mj-lt"/>
              </a:rPr>
              <a:t>Bởi vì RNA là sợi đơn nên tác dụng trực tiếp thường xảy ra là hiệu ứng ngắt mạch</a:t>
            </a:r>
          </a:p>
          <a:p>
            <a:pPr>
              <a:buFont typeface="Courier New" panose="02070309020205020404" pitchFamily="49" charset="0"/>
              <a:buChar char="o"/>
            </a:pPr>
            <a:r>
              <a:rPr lang="vi-VN" sz="2200" dirty="0">
                <a:latin typeface="+mj-lt"/>
              </a:rPr>
              <a:t>Có thể bị hỏng một chỗ hoặc nhiều chỗ.</a:t>
            </a:r>
          </a:p>
        </p:txBody>
      </p:sp>
      <p:pic>
        <p:nvPicPr>
          <p:cNvPr id="2" name="Picture 1">
            <a:extLst>
              <a:ext uri="{FF2B5EF4-FFF2-40B4-BE49-F238E27FC236}">
                <a16:creationId xmlns:a16="http://schemas.microsoft.com/office/drawing/2014/main" id="{77691CE8-ECC5-4CFD-ABA7-525ECF5CBB11}"/>
              </a:ext>
            </a:extLst>
          </p:cNvPr>
          <p:cNvPicPr>
            <a:picLocks noChangeAspect="1"/>
          </p:cNvPicPr>
          <p:nvPr/>
        </p:nvPicPr>
        <p:blipFill>
          <a:blip r:embed="rId2"/>
          <a:stretch>
            <a:fillRect/>
          </a:stretch>
        </p:blipFill>
        <p:spPr>
          <a:xfrm>
            <a:off x="6759993" y="1337510"/>
            <a:ext cx="5289132" cy="4953000"/>
          </a:xfrm>
          <a:prstGeom prst="rect">
            <a:avLst/>
          </a:prstGeom>
        </p:spPr>
      </p:pic>
    </p:spTree>
    <p:extLst>
      <p:ext uri="{BB962C8B-B14F-4D97-AF65-F5344CB8AC3E}">
        <p14:creationId xmlns:p14="http://schemas.microsoft.com/office/powerpoint/2010/main" val="2963588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695D14-3931-5A08-81E7-678200D6E4AE}"/>
              </a:ext>
            </a:extLst>
          </p:cNvPr>
          <p:cNvSpPr>
            <a:spLocks noGrp="1"/>
          </p:cNvSpPr>
          <p:nvPr>
            <p:ph idx="1"/>
          </p:nvPr>
        </p:nvSpPr>
        <p:spPr>
          <a:xfrm>
            <a:off x="838200" y="641684"/>
            <a:ext cx="10515600" cy="5535279"/>
          </a:xfrm>
        </p:spPr>
        <p:txBody>
          <a:bodyPr/>
          <a:lstStyle/>
          <a:p>
            <a:pPr marL="0" indent="0">
              <a:buNone/>
            </a:pPr>
            <a:r>
              <a:rPr lang="vi-VN" b="1" dirty="0">
                <a:solidFill>
                  <a:srgbClr val="00B0F0"/>
                </a:solidFill>
                <a:latin typeface="+mj-lt"/>
              </a:rPr>
              <a:t>Tác dụng của tia ion hóa đối với cơ thể sống</a:t>
            </a:r>
          </a:p>
          <a:p>
            <a:pPr marL="514350" indent="-514350">
              <a:buAutoNum type="arabicPeriod"/>
            </a:pPr>
            <a:r>
              <a:rPr lang="vi-VN" b="1" dirty="0">
                <a:solidFill>
                  <a:schemeClr val="accent5">
                    <a:lumMod val="75000"/>
                  </a:schemeClr>
                </a:solidFill>
                <a:latin typeface="+mj-lt"/>
              </a:rPr>
              <a:t>Cấp độ phân tử</a:t>
            </a:r>
          </a:p>
          <a:p>
            <a:pPr marL="0" indent="0">
              <a:buNone/>
            </a:pPr>
            <a:r>
              <a:rPr lang="vi-VN" dirty="0">
                <a:latin typeface="+mj-lt"/>
              </a:rPr>
              <a:t>Tiếp theo là những thay đổi về RNA biến tính:</a:t>
            </a:r>
          </a:p>
          <a:p>
            <a:pPr>
              <a:buFont typeface="Wingdings" panose="05000000000000000000" pitchFamily="2" charset="2"/>
              <a:buChar char="Ø"/>
            </a:pPr>
            <a:r>
              <a:rPr lang="vi-VN" dirty="0">
                <a:latin typeface="+mj-lt"/>
              </a:rPr>
              <a:t>Tạo ra các phân tử ngắn hơn</a:t>
            </a:r>
          </a:p>
          <a:p>
            <a:pPr marL="0" indent="0">
              <a:buNone/>
            </a:pPr>
            <a:endParaRPr lang="vi-VN" dirty="0">
              <a:latin typeface="+mj-lt"/>
            </a:endParaRPr>
          </a:p>
          <a:p>
            <a:pPr marL="0" indent="0">
              <a:buNone/>
            </a:pPr>
            <a:endParaRPr lang="vi-VN" dirty="0">
              <a:latin typeface="+mj-lt"/>
            </a:endParaRPr>
          </a:p>
          <a:p>
            <a:pPr>
              <a:buFont typeface="Wingdings" panose="05000000000000000000" pitchFamily="2" charset="2"/>
              <a:buChar char="Ø"/>
            </a:pPr>
            <a:r>
              <a:rPr lang="vi-VN" dirty="0">
                <a:latin typeface="+mj-lt"/>
              </a:rPr>
              <a:t>Đầu gãy của hai phân tử nối với nhau </a:t>
            </a:r>
          </a:p>
        </p:txBody>
      </p:sp>
      <p:pic>
        <p:nvPicPr>
          <p:cNvPr id="2" name="Picture 1">
            <a:extLst>
              <a:ext uri="{FF2B5EF4-FFF2-40B4-BE49-F238E27FC236}">
                <a16:creationId xmlns:a16="http://schemas.microsoft.com/office/drawing/2014/main" id="{A490E661-DB7C-4A60-A23E-6DBB4A884E3B}"/>
              </a:ext>
            </a:extLst>
          </p:cNvPr>
          <p:cNvPicPr>
            <a:picLocks noChangeAspect="1"/>
          </p:cNvPicPr>
          <p:nvPr/>
        </p:nvPicPr>
        <p:blipFill>
          <a:blip r:embed="rId2"/>
          <a:stretch>
            <a:fillRect/>
          </a:stretch>
        </p:blipFill>
        <p:spPr>
          <a:xfrm>
            <a:off x="838200" y="2705100"/>
            <a:ext cx="9467850" cy="1009650"/>
          </a:xfrm>
          <a:prstGeom prst="rect">
            <a:avLst/>
          </a:prstGeom>
        </p:spPr>
      </p:pic>
      <p:pic>
        <p:nvPicPr>
          <p:cNvPr id="4" name="Picture 3">
            <a:extLst>
              <a:ext uri="{FF2B5EF4-FFF2-40B4-BE49-F238E27FC236}">
                <a16:creationId xmlns:a16="http://schemas.microsoft.com/office/drawing/2014/main" id="{51EDA30A-0A97-4762-AFB5-A214AEA7E0E6}"/>
              </a:ext>
            </a:extLst>
          </p:cNvPr>
          <p:cNvPicPr>
            <a:picLocks noChangeAspect="1"/>
          </p:cNvPicPr>
          <p:nvPr/>
        </p:nvPicPr>
        <p:blipFill>
          <a:blip r:embed="rId3"/>
          <a:stretch>
            <a:fillRect/>
          </a:stretch>
        </p:blipFill>
        <p:spPr>
          <a:xfrm>
            <a:off x="333375" y="4257675"/>
            <a:ext cx="11277600" cy="1790700"/>
          </a:xfrm>
          <a:prstGeom prst="rect">
            <a:avLst/>
          </a:prstGeom>
        </p:spPr>
      </p:pic>
    </p:spTree>
    <p:extLst>
      <p:ext uri="{BB962C8B-B14F-4D97-AF65-F5344CB8AC3E}">
        <p14:creationId xmlns:p14="http://schemas.microsoft.com/office/powerpoint/2010/main" val="31181937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3674A2-FF07-4E5A-B4D4-505C923124A7}"/>
              </a:ext>
            </a:extLst>
          </p:cNvPr>
          <p:cNvSpPr>
            <a:spLocks noGrp="1"/>
          </p:cNvSpPr>
          <p:nvPr>
            <p:ph idx="1"/>
          </p:nvPr>
        </p:nvSpPr>
        <p:spPr>
          <a:xfrm>
            <a:off x="838200" y="638508"/>
            <a:ext cx="10515600" cy="5409365"/>
          </a:xfrm>
        </p:spPr>
        <p:txBody>
          <a:bodyPr>
            <a:normAutofit/>
          </a:bodyPr>
          <a:lstStyle/>
          <a:p>
            <a:pPr marL="0" indent="0">
              <a:buNone/>
            </a:pPr>
            <a:r>
              <a:rPr lang="vi-VN" sz="4000" b="1" dirty="0">
                <a:solidFill>
                  <a:srgbClr val="00B0F0"/>
                </a:solidFill>
                <a:latin typeface="+mj-lt"/>
              </a:rPr>
              <a:t>Định nghĩa</a:t>
            </a:r>
          </a:p>
          <a:p>
            <a:pPr marL="0" indent="0">
              <a:buNone/>
            </a:pPr>
            <a:endParaRPr lang="vi-VN" sz="4000" b="1" i="1" dirty="0">
              <a:solidFill>
                <a:srgbClr val="FF0000"/>
              </a:solidFill>
              <a:latin typeface="+mj-lt"/>
            </a:endParaRPr>
          </a:p>
          <a:p>
            <a:pPr marL="0" indent="0">
              <a:buNone/>
            </a:pPr>
            <a:r>
              <a:rPr lang="vi-VN" sz="4000" b="1" i="1" dirty="0">
                <a:solidFill>
                  <a:srgbClr val="FF0000"/>
                </a:solidFill>
                <a:latin typeface="+mj-lt"/>
              </a:rPr>
              <a:t>Sinh học bức xạ</a:t>
            </a:r>
            <a:r>
              <a:rPr lang="vi-VN" sz="4000" b="1" i="1" dirty="0">
                <a:latin typeface="+mj-lt"/>
              </a:rPr>
              <a:t> là một lĩnh vực </a:t>
            </a:r>
            <a:r>
              <a:rPr lang="vi-VN" sz="4000" b="1" i="1" dirty="0">
                <a:solidFill>
                  <a:srgbClr val="FF0000"/>
                </a:solidFill>
                <a:latin typeface="+mj-lt"/>
              </a:rPr>
              <a:t>khoa học y tế</a:t>
            </a:r>
            <a:r>
              <a:rPr lang="vi-VN" sz="4000" b="1" i="1" dirty="0">
                <a:latin typeface="+mj-lt"/>
              </a:rPr>
              <a:t> cơ bản và lâm sàng liên quan đến việc nghiên cứu tác động của </a:t>
            </a:r>
            <a:r>
              <a:rPr lang="vi-VN" sz="4000" b="1" i="1" dirty="0">
                <a:solidFill>
                  <a:srgbClr val="FF0000"/>
                </a:solidFill>
                <a:latin typeface="+mj-lt"/>
              </a:rPr>
              <a:t>bức xạ ion </a:t>
            </a:r>
            <a:r>
              <a:rPr lang="vi-VN" sz="4000" b="1" i="1" dirty="0">
                <a:latin typeface="+mj-lt"/>
              </a:rPr>
              <a:t>hóa lên </a:t>
            </a:r>
            <a:r>
              <a:rPr lang="vi-VN" sz="4000" b="1" i="1" dirty="0">
                <a:solidFill>
                  <a:srgbClr val="FF0000"/>
                </a:solidFill>
                <a:latin typeface="+mj-lt"/>
              </a:rPr>
              <a:t>sinh vật sống</a:t>
            </a:r>
            <a:r>
              <a:rPr lang="vi-VN" sz="4000" b="1" i="1" dirty="0">
                <a:latin typeface="+mj-lt"/>
              </a:rPr>
              <a:t>, đặc biệt là ảnh hưởng sức khỏe của bức xạ</a:t>
            </a:r>
            <a:r>
              <a:rPr lang="vi-VN" sz="4000" dirty="0">
                <a:latin typeface="+mj-lt"/>
              </a:rPr>
              <a:t>.</a:t>
            </a:r>
          </a:p>
          <a:p>
            <a:pPr marL="0" indent="0">
              <a:buNone/>
            </a:pPr>
            <a:endParaRPr lang="vi-VN" sz="2000" dirty="0">
              <a:latin typeface="+mj-lt"/>
            </a:endParaRPr>
          </a:p>
        </p:txBody>
      </p:sp>
    </p:spTree>
    <p:extLst>
      <p:ext uri="{BB962C8B-B14F-4D97-AF65-F5344CB8AC3E}">
        <p14:creationId xmlns:p14="http://schemas.microsoft.com/office/powerpoint/2010/main" val="2015829217"/>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9D0A3E-0AF0-619F-04A4-2C1E040767B9}"/>
              </a:ext>
            </a:extLst>
          </p:cNvPr>
          <p:cNvSpPr>
            <a:spLocks noGrp="1"/>
          </p:cNvSpPr>
          <p:nvPr>
            <p:ph idx="1"/>
          </p:nvPr>
        </p:nvSpPr>
        <p:spPr>
          <a:xfrm>
            <a:off x="704850" y="190500"/>
            <a:ext cx="10515600" cy="5567363"/>
          </a:xfrm>
        </p:spPr>
        <p:txBody>
          <a:bodyPr/>
          <a:lstStyle/>
          <a:p>
            <a:pPr marL="0" indent="0">
              <a:buNone/>
            </a:pPr>
            <a:r>
              <a:rPr lang="vi-VN" b="1" dirty="0">
                <a:solidFill>
                  <a:srgbClr val="00B0F0"/>
                </a:solidFill>
                <a:latin typeface="+mj-lt"/>
              </a:rPr>
              <a:t>Tác dụng của tia ion hóa đối với cơ thể sống</a:t>
            </a:r>
          </a:p>
          <a:p>
            <a:pPr marL="0" indent="0">
              <a:buNone/>
            </a:pPr>
            <a:r>
              <a:rPr lang="vi-VN" dirty="0">
                <a:solidFill>
                  <a:schemeClr val="accent5">
                    <a:lumMod val="75000"/>
                  </a:schemeClr>
                </a:solidFill>
                <a:latin typeface="+mj-lt"/>
              </a:rPr>
              <a:t>1. </a:t>
            </a:r>
            <a:r>
              <a:rPr lang="vi-VN" b="1" dirty="0">
                <a:solidFill>
                  <a:schemeClr val="accent5">
                    <a:lumMod val="75000"/>
                  </a:schemeClr>
                </a:solidFill>
                <a:latin typeface="+mj-lt"/>
              </a:rPr>
              <a:t>Cấp độ phân tử</a:t>
            </a:r>
          </a:p>
          <a:p>
            <a:pPr>
              <a:buFont typeface="Wingdings" panose="05000000000000000000" pitchFamily="2" charset="2"/>
              <a:buChar char="Ø"/>
            </a:pPr>
            <a:r>
              <a:rPr lang="vi-VN" dirty="0">
                <a:latin typeface="+mj-lt"/>
              </a:rPr>
              <a:t>Các đoạn phân tử bị đứt gãy được kết nối tùy ý</a:t>
            </a:r>
          </a:p>
          <a:p>
            <a:pPr>
              <a:buFont typeface="Wingdings" panose="05000000000000000000" pitchFamily="2" charset="2"/>
              <a:buChar char="Ø"/>
            </a:pPr>
            <a:endParaRPr lang="vi-VN" dirty="0">
              <a:latin typeface="+mj-lt"/>
            </a:endParaRPr>
          </a:p>
          <a:p>
            <a:pPr marL="0" indent="0">
              <a:buNone/>
            </a:pPr>
            <a:endParaRPr lang="vi-VN" dirty="0">
              <a:latin typeface="+mj-lt"/>
            </a:endParaRPr>
          </a:p>
          <a:p>
            <a:pPr marL="0" indent="0">
              <a:buNone/>
            </a:pPr>
            <a:endParaRPr lang="vi-VN" dirty="0">
              <a:latin typeface="+mj-lt"/>
            </a:endParaRPr>
          </a:p>
          <a:p>
            <a:pPr>
              <a:buFont typeface="Wingdings" panose="05000000000000000000" pitchFamily="2" charset="2"/>
              <a:buChar char="Ø"/>
            </a:pPr>
            <a:r>
              <a:rPr lang="vi-VN" dirty="0">
                <a:latin typeface="+mj-lt"/>
              </a:rPr>
              <a:t>Các đoạn phân tử bị đứt gãy được kết nối tùy ý</a:t>
            </a:r>
          </a:p>
          <a:p>
            <a:pPr marL="0" indent="0">
              <a:buNone/>
            </a:pPr>
            <a:endParaRPr lang="vi-VN" dirty="0">
              <a:latin typeface="+mj-lt"/>
            </a:endParaRPr>
          </a:p>
          <a:p>
            <a:pPr marL="0" indent="0">
              <a:buNone/>
            </a:pPr>
            <a:endParaRPr lang="vi-VN" dirty="0">
              <a:latin typeface="+mj-lt"/>
            </a:endParaRPr>
          </a:p>
          <a:p>
            <a:pPr>
              <a:buFont typeface="Wingdings" panose="05000000000000000000" pitchFamily="2" charset="2"/>
              <a:buChar char="Ø"/>
            </a:pPr>
            <a:r>
              <a:rPr lang="vi-VN" dirty="0">
                <a:latin typeface="+mj-lt"/>
              </a:rPr>
              <a:t>Các đoạn phân tử bị đứt gãy được kết nối tùy ý</a:t>
            </a:r>
          </a:p>
        </p:txBody>
      </p:sp>
      <p:pic>
        <p:nvPicPr>
          <p:cNvPr id="2" name="Picture 1">
            <a:extLst>
              <a:ext uri="{FF2B5EF4-FFF2-40B4-BE49-F238E27FC236}">
                <a16:creationId xmlns:a16="http://schemas.microsoft.com/office/drawing/2014/main" id="{3C6A1C07-E354-4F1A-ACE1-0B87DC31BBCE}"/>
              </a:ext>
            </a:extLst>
          </p:cNvPr>
          <p:cNvPicPr>
            <a:picLocks noChangeAspect="1"/>
          </p:cNvPicPr>
          <p:nvPr/>
        </p:nvPicPr>
        <p:blipFill>
          <a:blip r:embed="rId2"/>
          <a:stretch>
            <a:fillRect/>
          </a:stretch>
        </p:blipFill>
        <p:spPr>
          <a:xfrm>
            <a:off x="0" y="1690688"/>
            <a:ext cx="11277600" cy="1581150"/>
          </a:xfrm>
          <a:prstGeom prst="rect">
            <a:avLst/>
          </a:prstGeom>
        </p:spPr>
      </p:pic>
      <p:pic>
        <p:nvPicPr>
          <p:cNvPr id="4" name="Picture 3">
            <a:extLst>
              <a:ext uri="{FF2B5EF4-FFF2-40B4-BE49-F238E27FC236}">
                <a16:creationId xmlns:a16="http://schemas.microsoft.com/office/drawing/2014/main" id="{B3F8DB33-B78B-4F05-9FCE-58A8D2E782D4}"/>
              </a:ext>
            </a:extLst>
          </p:cNvPr>
          <p:cNvPicPr>
            <a:picLocks noChangeAspect="1"/>
          </p:cNvPicPr>
          <p:nvPr/>
        </p:nvPicPr>
        <p:blipFill>
          <a:blip r:embed="rId3"/>
          <a:stretch>
            <a:fillRect/>
          </a:stretch>
        </p:blipFill>
        <p:spPr>
          <a:xfrm>
            <a:off x="704850" y="3762376"/>
            <a:ext cx="9467850" cy="1009650"/>
          </a:xfrm>
          <a:prstGeom prst="rect">
            <a:avLst/>
          </a:prstGeom>
        </p:spPr>
      </p:pic>
      <p:pic>
        <p:nvPicPr>
          <p:cNvPr id="5" name="Picture 4">
            <a:extLst>
              <a:ext uri="{FF2B5EF4-FFF2-40B4-BE49-F238E27FC236}">
                <a16:creationId xmlns:a16="http://schemas.microsoft.com/office/drawing/2014/main" id="{5D862CC8-ED11-4A18-9394-5824F34DF416}"/>
              </a:ext>
            </a:extLst>
          </p:cNvPr>
          <p:cNvPicPr>
            <a:picLocks noChangeAspect="1"/>
          </p:cNvPicPr>
          <p:nvPr/>
        </p:nvPicPr>
        <p:blipFill>
          <a:blip r:embed="rId4"/>
          <a:stretch>
            <a:fillRect/>
          </a:stretch>
        </p:blipFill>
        <p:spPr>
          <a:xfrm>
            <a:off x="1143000" y="5262564"/>
            <a:ext cx="8820150" cy="1581150"/>
          </a:xfrm>
          <a:prstGeom prst="rect">
            <a:avLst/>
          </a:prstGeom>
        </p:spPr>
      </p:pic>
    </p:spTree>
    <p:extLst>
      <p:ext uri="{BB962C8B-B14F-4D97-AF65-F5344CB8AC3E}">
        <p14:creationId xmlns:p14="http://schemas.microsoft.com/office/powerpoint/2010/main" val="1458757552"/>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5FC7DF0-B942-9B9E-BA24-049620C01AB5}"/>
              </a:ext>
            </a:extLst>
          </p:cNvPr>
          <p:cNvSpPr txBox="1"/>
          <p:nvPr/>
        </p:nvSpPr>
        <p:spPr>
          <a:xfrm>
            <a:off x="809431" y="278660"/>
            <a:ext cx="8858444" cy="1169551"/>
          </a:xfrm>
          <a:prstGeom prst="rect">
            <a:avLst/>
          </a:prstGeom>
          <a:noFill/>
        </p:spPr>
        <p:txBody>
          <a:bodyPr wrap="square">
            <a:spAutoFit/>
          </a:bodyPr>
          <a:lstStyle/>
          <a:p>
            <a:r>
              <a:rPr lang="vi-VN" sz="3500" b="1" i="0" dirty="0">
                <a:solidFill>
                  <a:srgbClr val="0091EA"/>
                </a:solidFill>
                <a:effectLst/>
                <a:latin typeface="+mj-lt"/>
              </a:rPr>
              <a:t>Tác dụng của tia ion hóa đối với cơ thể sống</a:t>
            </a:r>
            <a:r>
              <a:rPr lang="vi-VN" sz="3500" b="1" dirty="0">
                <a:latin typeface="+mj-lt"/>
              </a:rPr>
              <a:t> </a:t>
            </a:r>
            <a:br>
              <a:rPr lang="vi-VN" sz="3500" b="1" dirty="0">
                <a:latin typeface="+mj-lt"/>
              </a:rPr>
            </a:br>
            <a:endParaRPr lang="en-US" sz="3500" b="1" dirty="0">
              <a:latin typeface="+mj-lt"/>
            </a:endParaRPr>
          </a:p>
        </p:txBody>
      </p:sp>
      <p:sp>
        <p:nvSpPr>
          <p:cNvPr id="5" name="TextBox 4">
            <a:extLst>
              <a:ext uri="{FF2B5EF4-FFF2-40B4-BE49-F238E27FC236}">
                <a16:creationId xmlns:a16="http://schemas.microsoft.com/office/drawing/2014/main" id="{54AE96D2-26E6-123A-1E71-E0CC48206354}"/>
              </a:ext>
            </a:extLst>
          </p:cNvPr>
          <p:cNvSpPr txBox="1"/>
          <p:nvPr/>
        </p:nvSpPr>
        <p:spPr>
          <a:xfrm>
            <a:off x="1096372" y="1268744"/>
            <a:ext cx="6097554" cy="954107"/>
          </a:xfrm>
          <a:prstGeom prst="rect">
            <a:avLst/>
          </a:prstGeom>
          <a:noFill/>
        </p:spPr>
        <p:txBody>
          <a:bodyPr wrap="square">
            <a:spAutoFit/>
          </a:bodyPr>
          <a:lstStyle/>
          <a:p>
            <a:pPr marL="457200" indent="-457200">
              <a:buFont typeface="Wingdings" panose="05000000000000000000" pitchFamily="2" charset="2"/>
              <a:buChar char="v"/>
            </a:pPr>
            <a:r>
              <a:rPr lang="vi-VN" sz="2400" b="1" i="0" dirty="0">
                <a:solidFill>
                  <a:srgbClr val="263238"/>
                </a:solidFill>
                <a:latin typeface="Times New Roman" panose="02020603050405020304" pitchFamily="18" charset="0"/>
                <a:cs typeface="Times New Roman" panose="02020603050405020304" pitchFamily="18" charset="0"/>
              </a:rPr>
              <a:t>DNA</a:t>
            </a: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b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endPar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26762AC7-B1D0-4D0E-B621-3C3E0E65D7A6}"/>
              </a:ext>
            </a:extLst>
          </p:cNvPr>
          <p:cNvPicPr>
            <a:picLocks noChangeAspect="1"/>
          </p:cNvPicPr>
          <p:nvPr/>
        </p:nvPicPr>
        <p:blipFill>
          <a:blip r:embed="rId2"/>
          <a:stretch>
            <a:fillRect/>
          </a:stretch>
        </p:blipFill>
        <p:spPr>
          <a:xfrm>
            <a:off x="3455346" y="863435"/>
            <a:ext cx="7955798" cy="5748243"/>
          </a:xfrm>
          <a:prstGeom prst="rect">
            <a:avLst/>
          </a:prstGeom>
        </p:spPr>
      </p:pic>
    </p:spTree>
    <p:extLst>
      <p:ext uri="{BB962C8B-B14F-4D97-AF65-F5344CB8AC3E}">
        <p14:creationId xmlns:p14="http://schemas.microsoft.com/office/powerpoint/2010/main" val="1343587121"/>
      </p:ext>
    </p:extLst>
  </p:cSld>
  <p:clrMapOvr>
    <a:masterClrMapping/>
  </p:clrMapOvr>
  <mc:AlternateContent xmlns:mc="http://schemas.openxmlformats.org/markup-compatibility/2006" xmlns:p14="http://schemas.microsoft.com/office/powerpoint/2010/main">
    <mc:Choice Requires="p14">
      <p:transition spd="slow" p14:dur="1250">
        <p14:shred/>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B4E52AA-7F72-DB09-98A1-9D5178322410}"/>
              </a:ext>
            </a:extLst>
          </p:cNvPr>
          <p:cNvSpPr txBox="1"/>
          <p:nvPr/>
        </p:nvSpPr>
        <p:spPr>
          <a:xfrm>
            <a:off x="783771" y="139959"/>
            <a:ext cx="10427568" cy="4955203"/>
          </a:xfrm>
          <a:prstGeom prst="rect">
            <a:avLst/>
          </a:prstGeom>
          <a:noFill/>
        </p:spPr>
        <p:txBody>
          <a:bodyPr wrap="square">
            <a:spAutoFit/>
          </a:bodyPr>
          <a:lstStyle/>
          <a:p>
            <a:r>
              <a:rPr lang="vi-VN" sz="2800" b="1" i="0" dirty="0">
                <a:solidFill>
                  <a:srgbClr val="0091EA"/>
                </a:solidFill>
                <a:effectLst/>
                <a:latin typeface="+mj-lt"/>
              </a:rPr>
              <a:t>Tác dụng của tia ion hóa đối với cơ thể sống</a:t>
            </a:r>
            <a:endParaRPr lang="en-US" sz="2800" b="1" i="0" dirty="0">
              <a:solidFill>
                <a:srgbClr val="0091EA"/>
              </a:solidFill>
              <a:effectLst/>
              <a:latin typeface="+mj-lt"/>
            </a:endParaRPr>
          </a:p>
          <a:p>
            <a:br>
              <a:rPr lang="vi-VN" sz="2800" b="1" i="0" dirty="0">
                <a:solidFill>
                  <a:srgbClr val="262626"/>
                </a:solidFill>
                <a:effectLst/>
                <a:latin typeface="NotoSansMono-Regular"/>
              </a:rPr>
            </a:br>
            <a:r>
              <a:rPr lang="vi-VN" sz="2800" b="1" i="0" dirty="0">
                <a:solidFill>
                  <a:srgbClr val="107EC2"/>
                </a:solidFill>
                <a:effectLst/>
                <a:latin typeface="+mj-lt"/>
              </a:rPr>
              <a:t>2. Cấp độ tế bào</a:t>
            </a:r>
            <a:endParaRPr lang="en-US" sz="2800" b="1" i="0" dirty="0">
              <a:solidFill>
                <a:srgbClr val="107EC2"/>
              </a:solidFill>
              <a:effectLst/>
              <a:latin typeface="+mj-lt"/>
            </a:endParaRPr>
          </a:p>
          <a:p>
            <a:br>
              <a:rPr lang="vi-VN" i="0" dirty="0">
                <a:solidFill>
                  <a:srgbClr val="107EC2"/>
                </a:solidFill>
                <a:effectLst/>
                <a:latin typeface="+mj-lt"/>
              </a:rPr>
            </a:br>
            <a:r>
              <a:rPr lang="vi-VN" sz="2200" b="1" i="0" dirty="0">
                <a:solidFill>
                  <a:srgbClr val="263238"/>
                </a:solidFill>
                <a:effectLst/>
                <a:latin typeface="+mj-lt"/>
              </a:rPr>
              <a:t>Định luật Bergonic và Tribondeau:</a:t>
            </a:r>
            <a:br>
              <a:rPr lang="vi-VN" sz="2200" b="1" i="0" dirty="0">
                <a:solidFill>
                  <a:srgbClr val="263238"/>
                </a:solidFill>
                <a:effectLst/>
                <a:latin typeface="+mj-lt"/>
              </a:rPr>
            </a:br>
            <a:r>
              <a:rPr lang="vi-VN" sz="2200" b="1" i="0" dirty="0">
                <a:solidFill>
                  <a:srgbClr val="263238"/>
                </a:solidFill>
                <a:effectLst/>
                <a:latin typeface="+mj-lt"/>
              </a:rPr>
              <a:t>“Độ nhạy bức xạ của tế bào tỷ lệ thuận với hoạt động phân bào và tỷ lệ nghịch với sự biệt hóa”</a:t>
            </a:r>
            <a:endParaRPr lang="en-US" sz="2200" b="1" i="0" dirty="0">
              <a:solidFill>
                <a:srgbClr val="263238"/>
              </a:solidFill>
              <a:effectLst/>
              <a:latin typeface="+mj-lt"/>
            </a:endParaRPr>
          </a:p>
          <a:p>
            <a:br>
              <a:rPr lang="vi-VN" sz="2200" b="1" i="0" dirty="0">
                <a:solidFill>
                  <a:srgbClr val="263238"/>
                </a:solidFill>
                <a:effectLst/>
                <a:latin typeface="+mj-lt"/>
              </a:rPr>
            </a:br>
            <a:br>
              <a:rPr lang="vi-VN" sz="2200" i="0" dirty="0">
                <a:solidFill>
                  <a:srgbClr val="263238"/>
                </a:solidFill>
                <a:effectLst/>
                <a:latin typeface="+mj-lt"/>
              </a:rPr>
            </a:br>
            <a:r>
              <a:rPr lang="en-US" sz="2200" dirty="0">
                <a:solidFill>
                  <a:srgbClr val="263238"/>
                </a:solidFill>
                <a:latin typeface="+mj-lt"/>
              </a:rPr>
              <a:t> </a:t>
            </a:r>
            <a:r>
              <a:rPr lang="vi-VN" sz="2200" dirty="0">
                <a:solidFill>
                  <a:srgbClr val="263238"/>
                </a:solidFill>
                <a:latin typeface="+mj-lt"/>
              </a:rPr>
              <a:t>PHÓNG XẠ ION HÓA </a:t>
            </a:r>
            <a:r>
              <a:rPr lang="vi-VN" sz="2400" dirty="0"/>
              <a:t>⇒ </a:t>
            </a:r>
            <a:r>
              <a:rPr lang="vi-VN" sz="2200" i="0" dirty="0">
                <a:solidFill>
                  <a:srgbClr val="263238"/>
                </a:solidFill>
                <a:effectLst/>
                <a:latin typeface="+mj-lt"/>
              </a:rPr>
              <a:t>Chức năng sinh sản của tế bào: </a:t>
            </a:r>
          </a:p>
          <a:p>
            <a:r>
              <a:rPr lang="vi-VN" sz="2200" i="0" dirty="0">
                <a:solidFill>
                  <a:srgbClr val="CFD8DC"/>
                </a:solidFill>
                <a:effectLst/>
                <a:latin typeface="+mj-lt"/>
              </a:rPr>
              <a:t>o </a:t>
            </a:r>
            <a:r>
              <a:rPr lang="vi-VN" sz="2200" i="0" dirty="0">
                <a:solidFill>
                  <a:srgbClr val="263238"/>
                </a:solidFill>
                <a:effectLst/>
                <a:latin typeface="+mj-lt"/>
              </a:rPr>
              <a:t>Chậm phân chia tế bào (vài centi Gy)</a:t>
            </a:r>
            <a:br>
              <a:rPr lang="vi-VN" sz="2200" i="0" dirty="0">
                <a:solidFill>
                  <a:srgbClr val="263238"/>
                </a:solidFill>
                <a:effectLst/>
                <a:latin typeface="+mj-lt"/>
              </a:rPr>
            </a:br>
            <a:r>
              <a:rPr lang="vi-VN" sz="2200" i="0" dirty="0">
                <a:solidFill>
                  <a:srgbClr val="CFD8DC"/>
                </a:solidFill>
                <a:effectLst/>
                <a:latin typeface="+mj-lt"/>
              </a:rPr>
              <a:t>o </a:t>
            </a:r>
            <a:r>
              <a:rPr lang="vi-VN" sz="2200" i="0" dirty="0">
                <a:solidFill>
                  <a:srgbClr val="263238"/>
                </a:solidFill>
                <a:effectLst/>
                <a:latin typeface="+mj-lt"/>
              </a:rPr>
              <a:t>Tế bào chết (1-2 Gy</a:t>
            </a:r>
            <a:r>
              <a:rPr lang="vi-VN" sz="2200" dirty="0">
                <a:latin typeface="+mj-lt"/>
              </a:rPr>
              <a:t> </a:t>
            </a:r>
            <a:r>
              <a:rPr lang="en-US" sz="2200" dirty="0">
                <a:latin typeface="+mj-lt"/>
              </a:rPr>
              <a:t>)</a:t>
            </a:r>
            <a:br>
              <a:rPr lang="en-US" sz="2200" dirty="0">
                <a:latin typeface="+mj-lt"/>
              </a:rPr>
            </a:br>
            <a:br>
              <a:rPr lang="vi-VN" dirty="0">
                <a:latin typeface="+mj-lt"/>
              </a:rPr>
            </a:br>
            <a:endParaRPr lang="en-US" dirty="0">
              <a:latin typeface="+mj-lt"/>
            </a:endParaRPr>
          </a:p>
        </p:txBody>
      </p:sp>
    </p:spTree>
    <p:extLst>
      <p:ext uri="{BB962C8B-B14F-4D97-AF65-F5344CB8AC3E}">
        <p14:creationId xmlns:p14="http://schemas.microsoft.com/office/powerpoint/2010/main" val="445747307"/>
      </p:ext>
    </p:extLst>
  </p:cSld>
  <p:clrMapOvr>
    <a:masterClrMapping/>
  </p:clrMapOvr>
  <p:transition>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28F97DB-021C-98E6-AF87-D63D11AAFAA5}"/>
              </a:ext>
            </a:extLst>
          </p:cNvPr>
          <p:cNvSpPr txBox="1"/>
          <p:nvPr/>
        </p:nvSpPr>
        <p:spPr>
          <a:xfrm>
            <a:off x="359423" y="236959"/>
            <a:ext cx="8110634" cy="3970318"/>
          </a:xfrm>
          <a:prstGeom prst="rect">
            <a:avLst/>
          </a:prstGeom>
          <a:noFill/>
        </p:spPr>
        <p:txBody>
          <a:bodyPr wrap="square">
            <a:spAutoFit/>
          </a:bodyPr>
          <a:lstStyle/>
          <a:p>
            <a:r>
              <a:rPr lang="vi-VN" sz="2800" b="1" i="0" dirty="0">
                <a:solidFill>
                  <a:srgbClr val="00B0F0"/>
                </a:solidFill>
                <a:effectLst/>
                <a:latin typeface="+mj-lt"/>
              </a:rPr>
              <a:t>Tác dụng của tia ion hóa đối với cơ thể sống</a:t>
            </a:r>
          </a:p>
          <a:p>
            <a:br>
              <a:rPr lang="vi-VN" sz="2800" b="1" i="0" dirty="0">
                <a:solidFill>
                  <a:srgbClr val="0091EA"/>
                </a:solidFill>
                <a:effectLst/>
                <a:latin typeface="+mj-lt"/>
              </a:rPr>
            </a:br>
            <a:r>
              <a:rPr lang="vi-VN" sz="2800" b="1" i="0" dirty="0">
                <a:solidFill>
                  <a:srgbClr val="107EC2"/>
                </a:solidFill>
                <a:effectLst/>
                <a:latin typeface="+mj-lt"/>
              </a:rPr>
              <a:t>2. Cấp độ tế</a:t>
            </a:r>
            <a:r>
              <a:rPr lang="en-US" sz="2800" b="1" i="0" dirty="0">
                <a:solidFill>
                  <a:srgbClr val="107EC2"/>
                </a:solidFill>
                <a:effectLst/>
                <a:latin typeface="+mj-lt"/>
              </a:rPr>
              <a:t> </a:t>
            </a:r>
            <a:r>
              <a:rPr lang="vi-VN" sz="2800" b="1" i="0" dirty="0">
                <a:solidFill>
                  <a:srgbClr val="107EC2"/>
                </a:solidFill>
                <a:effectLst/>
                <a:latin typeface="+mj-lt"/>
              </a:rPr>
              <a:t>bào</a:t>
            </a:r>
            <a:endParaRPr lang="en-US" sz="2800" b="1" i="0" dirty="0">
              <a:solidFill>
                <a:srgbClr val="107EC2"/>
              </a:solidFill>
              <a:effectLst/>
              <a:latin typeface="+mj-lt"/>
            </a:endParaRPr>
          </a:p>
          <a:p>
            <a:endParaRPr lang="en-US" sz="1800" b="0" i="0" dirty="0">
              <a:solidFill>
                <a:srgbClr val="107EC2"/>
              </a:solidFill>
              <a:effectLst/>
              <a:latin typeface="+mj-lt"/>
            </a:endParaRPr>
          </a:p>
          <a:p>
            <a:r>
              <a:rPr lang="vi-VN" sz="1800" b="0" i="0" dirty="0">
                <a:solidFill>
                  <a:srgbClr val="107EC2"/>
                </a:solidFill>
                <a:effectLst/>
                <a:latin typeface="+mj-lt"/>
              </a:rPr>
              <a:t> </a:t>
            </a:r>
            <a:endParaRPr lang="vi-VN" dirty="0">
              <a:solidFill>
                <a:srgbClr val="107EC2"/>
              </a:solidFill>
              <a:latin typeface="+mj-lt"/>
            </a:endParaRPr>
          </a:p>
          <a:p>
            <a:r>
              <a:rPr lang="vi-VN" sz="2200" dirty="0">
                <a:solidFill>
                  <a:srgbClr val="263238"/>
                </a:solidFill>
                <a:latin typeface="+mj-lt"/>
              </a:rPr>
              <a:t>    </a:t>
            </a:r>
            <a:r>
              <a:rPr lang="vi-VN" sz="2200" b="0" i="0" dirty="0">
                <a:solidFill>
                  <a:srgbClr val="263238"/>
                </a:solidFill>
                <a:effectLst/>
                <a:latin typeface="+mj-lt"/>
              </a:rPr>
              <a:t>Các tế bào ở pha G1, </a:t>
            </a:r>
            <a:r>
              <a:rPr lang="en-US" sz="2200" b="0" i="0" dirty="0" err="1">
                <a:solidFill>
                  <a:srgbClr val="263238"/>
                </a:solidFill>
                <a:effectLst/>
                <a:latin typeface="Times New Roman" panose="02020603050405020304" pitchFamily="18" charset="0"/>
                <a:cs typeface="Times New Roman" panose="02020603050405020304" pitchFamily="18" charset="0"/>
              </a:rPr>
              <a:t>khởi</a:t>
            </a:r>
            <a:r>
              <a:rPr lang="en-US" sz="2200" b="0" i="0" dirty="0">
                <a:solidFill>
                  <a:srgbClr val="263238"/>
                </a:solidFill>
                <a:effectLst/>
                <a:latin typeface="+mj-lt"/>
              </a:rPr>
              <a:t> </a:t>
            </a:r>
            <a:r>
              <a:rPr lang="vi-VN" sz="2200" b="0" i="0" dirty="0">
                <a:solidFill>
                  <a:srgbClr val="263238"/>
                </a:solidFill>
                <a:effectLst/>
                <a:latin typeface="+mj-lt"/>
              </a:rPr>
              <a:t>đầu</a:t>
            </a:r>
            <a:br>
              <a:rPr lang="vi-VN" sz="2200" b="0" i="0" dirty="0">
                <a:solidFill>
                  <a:srgbClr val="263238"/>
                </a:solidFill>
                <a:effectLst/>
                <a:latin typeface="+mj-lt"/>
              </a:rPr>
            </a:br>
            <a:r>
              <a:rPr lang="en-US" sz="2200" b="0" i="0" dirty="0" err="1">
                <a:solidFill>
                  <a:srgbClr val="263238"/>
                </a:solidFill>
                <a:effectLst/>
                <a:latin typeface="Times New Roman" panose="02020603050405020304" pitchFamily="18" charset="0"/>
                <a:cs typeface="Times New Roman" panose="02020603050405020304" pitchFamily="18" charset="0"/>
              </a:rPr>
              <a:t>của</a:t>
            </a:r>
            <a:r>
              <a:rPr lang="en-US" sz="2200" b="0" i="0" dirty="0">
                <a:solidFill>
                  <a:srgbClr val="263238"/>
                </a:solidFill>
                <a:effectLst/>
                <a:latin typeface="+mj-lt"/>
              </a:rPr>
              <a:t> </a:t>
            </a:r>
            <a:r>
              <a:rPr lang="vi-VN" sz="2200" b="0" i="0" dirty="0">
                <a:solidFill>
                  <a:srgbClr val="263238"/>
                </a:solidFill>
                <a:effectLst/>
                <a:latin typeface="+mj-lt"/>
              </a:rPr>
              <a:t>pha S, pha G2 và M rất nhạy</a:t>
            </a:r>
            <a:br>
              <a:rPr lang="vi-VN" sz="2200" b="0" i="0" dirty="0">
                <a:solidFill>
                  <a:srgbClr val="263238"/>
                </a:solidFill>
                <a:effectLst/>
                <a:latin typeface="+mj-lt"/>
              </a:rPr>
            </a:br>
            <a:r>
              <a:rPr lang="vi-VN" sz="2200" b="0" i="0" dirty="0">
                <a:solidFill>
                  <a:srgbClr val="263238"/>
                </a:solidFill>
                <a:effectLst/>
                <a:latin typeface="+mj-lt"/>
              </a:rPr>
              <a:t>cảm.</a:t>
            </a:r>
            <a:br>
              <a:rPr lang="vi-VN" sz="2200" b="0" i="0" dirty="0">
                <a:solidFill>
                  <a:srgbClr val="262626"/>
                </a:solidFill>
                <a:effectLst/>
                <a:latin typeface="+mj-lt"/>
              </a:rPr>
            </a:br>
            <a:r>
              <a:rPr lang="vi-VN" sz="2200" b="0" i="0" dirty="0">
                <a:solidFill>
                  <a:srgbClr val="262626"/>
                </a:solidFill>
                <a:effectLst/>
                <a:latin typeface="+mj-lt"/>
              </a:rPr>
              <a:t>    </a:t>
            </a:r>
            <a:r>
              <a:rPr lang="vi-VN" sz="2200" b="0" i="0" dirty="0">
                <a:solidFill>
                  <a:srgbClr val="263238"/>
                </a:solidFill>
                <a:effectLst/>
                <a:latin typeface="+mj-lt"/>
              </a:rPr>
              <a:t>Pha S cuối và pha G0 có độ nhạy</a:t>
            </a:r>
            <a:br>
              <a:rPr lang="vi-VN" sz="2200" b="0" i="0" dirty="0">
                <a:solidFill>
                  <a:srgbClr val="263238"/>
                </a:solidFill>
                <a:effectLst/>
                <a:latin typeface="+mj-lt"/>
              </a:rPr>
            </a:br>
            <a:r>
              <a:rPr lang="vi-VN" sz="2200" b="0" i="0" dirty="0">
                <a:solidFill>
                  <a:srgbClr val="263238"/>
                </a:solidFill>
                <a:effectLst/>
                <a:latin typeface="+mj-lt"/>
              </a:rPr>
              <a:t>kém hơn (10 lần)</a:t>
            </a:r>
            <a:r>
              <a:rPr lang="vi-VN" sz="2200" dirty="0">
                <a:latin typeface="+mj-lt"/>
              </a:rPr>
              <a:t> </a:t>
            </a:r>
            <a:br>
              <a:rPr lang="vi-VN" sz="2200" dirty="0">
                <a:latin typeface="+mj-lt"/>
              </a:rPr>
            </a:br>
            <a:endParaRPr lang="en-US" sz="2200" dirty="0">
              <a:latin typeface="+mj-lt"/>
            </a:endParaRPr>
          </a:p>
        </p:txBody>
      </p:sp>
      <p:pic>
        <p:nvPicPr>
          <p:cNvPr id="2" name="Picture 1">
            <a:extLst>
              <a:ext uri="{FF2B5EF4-FFF2-40B4-BE49-F238E27FC236}">
                <a16:creationId xmlns:a16="http://schemas.microsoft.com/office/drawing/2014/main" id="{3328AC98-10E3-405E-8AA4-A426057C4FB7}"/>
              </a:ext>
            </a:extLst>
          </p:cNvPr>
          <p:cNvPicPr>
            <a:picLocks noChangeAspect="1"/>
          </p:cNvPicPr>
          <p:nvPr/>
        </p:nvPicPr>
        <p:blipFill>
          <a:blip r:embed="rId2"/>
          <a:stretch>
            <a:fillRect/>
          </a:stretch>
        </p:blipFill>
        <p:spPr>
          <a:xfrm>
            <a:off x="5097020" y="970897"/>
            <a:ext cx="6735557" cy="5730422"/>
          </a:xfrm>
          <a:prstGeom prst="rect">
            <a:avLst/>
          </a:prstGeom>
        </p:spPr>
      </p:pic>
      <p:sp>
        <p:nvSpPr>
          <p:cNvPr id="4" name="Circle: Hollow 3">
            <a:extLst>
              <a:ext uri="{FF2B5EF4-FFF2-40B4-BE49-F238E27FC236}">
                <a16:creationId xmlns:a16="http://schemas.microsoft.com/office/drawing/2014/main" id="{1B8A027F-7F2D-79E6-3CB3-DE4A7EADAB21}"/>
              </a:ext>
            </a:extLst>
          </p:cNvPr>
          <p:cNvSpPr/>
          <p:nvPr/>
        </p:nvSpPr>
        <p:spPr>
          <a:xfrm>
            <a:off x="425679" y="2184774"/>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5" name="Circle: Hollow 4">
            <a:extLst>
              <a:ext uri="{FF2B5EF4-FFF2-40B4-BE49-F238E27FC236}">
                <a16:creationId xmlns:a16="http://schemas.microsoft.com/office/drawing/2014/main" id="{1D84659A-BFA1-6FAA-B48C-69F997BF59ED}"/>
              </a:ext>
            </a:extLst>
          </p:cNvPr>
          <p:cNvSpPr/>
          <p:nvPr/>
        </p:nvSpPr>
        <p:spPr>
          <a:xfrm>
            <a:off x="425678" y="3196025"/>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271971252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02FC4-90DF-9287-0254-5BFFB810A11C}"/>
              </a:ext>
            </a:extLst>
          </p:cNvPr>
          <p:cNvSpPr>
            <a:spLocks noGrp="1"/>
          </p:cNvSpPr>
          <p:nvPr>
            <p:ph type="title"/>
          </p:nvPr>
        </p:nvSpPr>
        <p:spPr>
          <a:xfrm>
            <a:off x="342900" y="-939800"/>
            <a:ext cx="10515600" cy="4281520"/>
          </a:xfrm>
        </p:spPr>
        <p:txBody>
          <a:bodyPr>
            <a:normAutofit/>
          </a:bodyPr>
          <a:lstStyle/>
          <a:p>
            <a:r>
              <a:rPr lang="en-US" sz="3500" dirty="0">
                <a:solidFill>
                  <a:srgbClr val="A50021"/>
                </a:solidFill>
                <a:latin typeface="Times New Roman" panose="02020603050405020304" pitchFamily="18" charset="0"/>
                <a:cs typeface="Times New Roman" panose="02020603050405020304" pitchFamily="18" charset="0"/>
              </a:rPr>
              <a:t>3. </a:t>
            </a:r>
            <a:r>
              <a:rPr lang="en-US" sz="3500" dirty="0" err="1">
                <a:solidFill>
                  <a:srgbClr val="A50021"/>
                </a:solidFill>
                <a:latin typeface="Times New Roman" panose="02020603050405020304" pitchFamily="18" charset="0"/>
                <a:cs typeface="Times New Roman" panose="02020603050405020304" pitchFamily="18" charset="0"/>
              </a:rPr>
              <a:t>Mức</a:t>
            </a:r>
            <a:r>
              <a:rPr lang="en-US" sz="3500" dirty="0">
                <a:solidFill>
                  <a:srgbClr val="A50021"/>
                </a:solidFill>
                <a:latin typeface="Times New Roman" panose="02020603050405020304" pitchFamily="18" charset="0"/>
                <a:cs typeface="Times New Roman" panose="02020603050405020304" pitchFamily="18" charset="0"/>
              </a:rPr>
              <a:t> </a:t>
            </a:r>
            <a:r>
              <a:rPr lang="en-US" sz="3500" dirty="0" err="1">
                <a:solidFill>
                  <a:srgbClr val="A50021"/>
                </a:solidFill>
                <a:latin typeface="Times New Roman" panose="02020603050405020304" pitchFamily="18" charset="0"/>
                <a:cs typeface="Times New Roman" panose="02020603050405020304" pitchFamily="18" charset="0"/>
              </a:rPr>
              <a:t>độ</a:t>
            </a:r>
            <a:r>
              <a:rPr lang="en-US" sz="3500" dirty="0">
                <a:solidFill>
                  <a:srgbClr val="A50021"/>
                </a:solidFill>
                <a:latin typeface="Times New Roman" panose="02020603050405020304" pitchFamily="18" charset="0"/>
                <a:cs typeface="Times New Roman" panose="02020603050405020304" pitchFamily="18" charset="0"/>
              </a:rPr>
              <a:t> </a:t>
            </a:r>
            <a:r>
              <a:rPr lang="en-US" sz="3500" dirty="0" err="1">
                <a:solidFill>
                  <a:srgbClr val="A50021"/>
                </a:solidFill>
                <a:latin typeface="Times New Roman" panose="02020603050405020304" pitchFamily="18" charset="0"/>
                <a:cs typeface="Times New Roman" panose="02020603050405020304" pitchFamily="18" charset="0"/>
              </a:rPr>
              <a:t>mô</a:t>
            </a:r>
            <a:br>
              <a:rPr lang="vi-VN" sz="3500" b="1" dirty="0">
                <a:solidFill>
                  <a:srgbClr val="00B0F0"/>
                </a:solidFill>
                <a:latin typeface="Times New Roman" panose="02020603050405020304" pitchFamily="18" charset="0"/>
                <a:cs typeface="Times New Roman" panose="02020603050405020304" pitchFamily="18" charset="0"/>
              </a:rPr>
            </a:br>
            <a:br>
              <a:rPr lang="en-US" sz="2400" dirty="0"/>
            </a:br>
            <a:r>
              <a:rPr lang="vi-VN" sz="2400" dirty="0"/>
              <a:t>     </a:t>
            </a: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5 </a:t>
            </a:r>
            <a:r>
              <a:rPr lang="en-US" sz="2800"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loại</a:t>
            </a: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mô</a:t>
            </a: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a:t>
            </a: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độ</a:t>
            </a: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nhạy</a:t>
            </a: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bức</a:t>
            </a: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xạ</a:t>
            </a: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khác</a:t>
            </a: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nhau</a:t>
            </a: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b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endPar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6EBDBB70-E6FC-4C21-B0FC-372CFCAC3AA8}"/>
              </a:ext>
            </a:extLst>
          </p:cNvPr>
          <p:cNvSpPr/>
          <p:nvPr/>
        </p:nvSpPr>
        <p:spPr>
          <a:xfrm>
            <a:off x="714374" y="1836246"/>
            <a:ext cx="11134726" cy="6124754"/>
          </a:xfrm>
          <a:prstGeom prst="rect">
            <a:avLst/>
          </a:prstGeom>
        </p:spPr>
        <p:txBody>
          <a:bodyPr wrap="square">
            <a:spAutoFit/>
          </a:bodyPr>
          <a:lstStyle/>
          <a:p>
            <a:pPr marL="342900" indent="-342900">
              <a:buFont typeface="Wingdings" panose="05000000000000000000" pitchFamily="2" charset="2"/>
              <a:buChar char="Ø"/>
            </a:pPr>
            <a:r>
              <a:rPr lang="en-US" sz="2800" i="1" dirty="0" err="1">
                <a:latin typeface="Times New Roman" panose="02020603050405020304" pitchFamily="18" charset="0"/>
                <a:cs typeface="Times New Roman" panose="02020603050405020304" pitchFamily="18" charset="0"/>
              </a:rPr>
              <a:t>Rất</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nhạy</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cảm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tủy</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xương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cơ</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quan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bạch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huyết,cơ</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quan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bộ</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phận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sinh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dục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niêm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mạc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ruột</a:t>
            </a:r>
            <a:endParaRPr lang="vi-VN" sz="2800" dirty="0">
              <a:latin typeface="Times New Roman" panose="02020603050405020304" pitchFamily="18" charset="0"/>
              <a:cs typeface="Times New Roman" panose="02020603050405020304" pitchFamily="18" charset="0"/>
            </a:endParaRPr>
          </a:p>
          <a:p>
            <a:endParaRPr lang="vi-VN" sz="28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800" i="1" dirty="0" err="1">
                <a:latin typeface="Times New Roman" panose="02020603050405020304" pitchFamily="18" charset="0"/>
                <a:cs typeface="Times New Roman" panose="02020603050405020304" pitchFamily="18" charset="0"/>
              </a:rPr>
              <a:t>Độ</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nhạy</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cảm</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vừa</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phải</a:t>
            </a:r>
            <a:r>
              <a:rPr lang="en-US" sz="2800" dirty="0">
                <a:latin typeface="Times New Roman" panose="02020603050405020304" pitchFamily="18" charset="0"/>
                <a:cs typeface="Times New Roman" panose="02020603050405020304" pitchFamily="18" charset="0"/>
              </a:rPr>
              <a:t>: da, </a:t>
            </a:r>
            <a:r>
              <a:rPr lang="en-US" sz="2800" dirty="0" err="1">
                <a:latin typeface="Times New Roman" panose="02020603050405020304" pitchFamily="18" charset="0"/>
                <a:cs typeface="Times New Roman" panose="02020603050405020304" pitchFamily="18" charset="0"/>
              </a:rPr>
              <a:t>niêm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mạc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của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nội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tạng</a:t>
            </a:r>
            <a:endParaRPr lang="vi-VN" sz="2800" dirty="0">
              <a:latin typeface="Times New Roman" panose="02020603050405020304" pitchFamily="18" charset="0"/>
              <a:cs typeface="Times New Roman" panose="02020603050405020304" pitchFamily="18" charset="0"/>
            </a:endParaRPr>
          </a:p>
          <a:p>
            <a:endParaRPr lang="vi-VN" sz="28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800" i="1" dirty="0" err="1">
                <a:latin typeface="Times New Roman" panose="02020603050405020304" pitchFamily="18" charset="0"/>
                <a:cs typeface="Times New Roman" panose="02020603050405020304" pitchFamily="18" charset="0"/>
              </a:rPr>
              <a:t>Độ</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nhảy</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cảm</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trung</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bình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mô</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liên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kết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mao</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mạch,sụn</a:t>
            </a:r>
            <a:endParaRPr lang="vi-VN" sz="28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endParaRPr lang="vi-VN" sz="28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800" i="1" dirty="0" err="1">
                <a:latin typeface="Times New Roman" panose="02020603050405020304" pitchFamily="18" charset="0"/>
                <a:cs typeface="Times New Roman" panose="02020603050405020304" pitchFamily="18" charset="0"/>
              </a:rPr>
              <a:t>Độ</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nhạy</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cảm</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thấp</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xương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nội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tạng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tuyến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nội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tiết</a:t>
            </a:r>
            <a:endParaRPr lang="vi-VN" sz="28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endParaRPr lang="vi-VN" sz="28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800" i="1" dirty="0" err="1">
                <a:latin typeface="Times New Roman" panose="02020603050405020304" pitchFamily="18" charset="0"/>
                <a:cs typeface="Times New Roman" panose="02020603050405020304" pitchFamily="18" charset="0"/>
              </a:rPr>
              <a:t>Ít</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nhạy</a:t>
            </a:r>
            <a:r>
              <a:rPr lang="en-US" sz="2800" i="1" dirty="0">
                <a:latin typeface="Times New Roman" panose="02020603050405020304" pitchFamily="18" charset="0"/>
                <a:cs typeface="Times New Roman" panose="02020603050405020304" pitchFamily="18" charset="0"/>
              </a:rPr>
              <a:t> </a:t>
            </a:r>
            <a:r>
              <a:rPr lang="en-US" sz="2800" i="1" dirty="0" err="1">
                <a:latin typeface="Times New Roman" panose="02020603050405020304" pitchFamily="18" charset="0"/>
                <a:cs typeface="Times New Roman" panose="02020603050405020304" pitchFamily="18" charset="0"/>
              </a:rPr>
              <a:t>cảm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cơ</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tế</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bào</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thần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kinh</a:t>
            </a:r>
            <a:br>
              <a:rPr lang="en-US" sz="2800" dirty="0">
                <a:latin typeface="Times New Roman" panose="02020603050405020304" pitchFamily="18" charset="0"/>
                <a:cs typeface="Times New Roman" panose="02020603050405020304" pitchFamily="18" charset="0"/>
              </a:rPr>
            </a:br>
            <a:br>
              <a:rPr lang="en-US" sz="2800" dirty="0">
                <a:latin typeface="Times New Roman" panose="02020603050405020304" pitchFamily="18" charset="0"/>
                <a:cs typeface="Times New Roman" panose="02020603050405020304" pitchFamily="18" charset="0"/>
              </a:rPr>
            </a:br>
            <a:br>
              <a:rPr lang="en-US" sz="2800" dirty="0">
                <a:latin typeface="Times New Roman" panose="02020603050405020304" pitchFamily="18" charset="0"/>
                <a:cs typeface="Times New Roman" panose="02020603050405020304" pitchFamily="18" charset="0"/>
              </a:rPr>
            </a:br>
            <a:br>
              <a:rPr lang="en-US" sz="2800" dirty="0">
                <a:latin typeface="Times New Roman" panose="02020603050405020304" pitchFamily="18"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03114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5D6FAD-572A-D488-062E-F52D3321171F}"/>
              </a:ext>
            </a:extLst>
          </p:cNvPr>
          <p:cNvSpPr txBox="1"/>
          <p:nvPr/>
        </p:nvSpPr>
        <p:spPr>
          <a:xfrm>
            <a:off x="774441" y="373224"/>
            <a:ext cx="10801474" cy="5078313"/>
          </a:xfrm>
          <a:prstGeom prst="rect">
            <a:avLst/>
          </a:prstGeom>
          <a:noFill/>
        </p:spPr>
        <p:txBody>
          <a:bodyPr wrap="square">
            <a:spAutoFit/>
          </a:bodyPr>
          <a:lstStyle/>
          <a:p>
            <a:r>
              <a:rPr lang="vi-VN" sz="2800" b="1" i="0" dirty="0">
                <a:solidFill>
                  <a:srgbClr val="0091EA"/>
                </a:solidFill>
                <a:effectLst/>
                <a:latin typeface="+mj-lt"/>
              </a:rPr>
              <a:t>Tác dụng của tia ion hóa đối với cơ thể sống</a:t>
            </a:r>
            <a:br>
              <a:rPr lang="vi-VN" sz="2800" b="1" i="0" dirty="0">
                <a:solidFill>
                  <a:srgbClr val="263238"/>
                </a:solidFill>
                <a:effectLst/>
                <a:latin typeface="+mj-lt"/>
              </a:rPr>
            </a:br>
            <a:endParaRPr lang="vi-VN" sz="2800" b="1" i="0" dirty="0">
              <a:solidFill>
                <a:srgbClr val="263238"/>
              </a:solidFill>
              <a:effectLst/>
              <a:latin typeface="+mj-lt"/>
            </a:endParaRPr>
          </a:p>
          <a:p>
            <a:endParaRPr lang="vi-VN" sz="2400" dirty="0">
              <a:solidFill>
                <a:srgbClr val="263238"/>
              </a:solidFill>
              <a:latin typeface="+mj-lt"/>
            </a:endParaRPr>
          </a:p>
          <a:p>
            <a:r>
              <a:rPr lang="vi-VN" sz="2400" b="1" i="0" dirty="0">
                <a:solidFill>
                  <a:schemeClr val="accent5">
                    <a:lumMod val="75000"/>
                  </a:schemeClr>
                </a:solidFill>
                <a:effectLst/>
                <a:latin typeface="+mj-lt"/>
              </a:rPr>
              <a:t>3. Mức độ mô</a:t>
            </a:r>
            <a:br>
              <a:rPr lang="vi-VN" sz="2400" b="0" i="0" dirty="0">
                <a:solidFill>
                  <a:srgbClr val="107EC2"/>
                </a:solidFill>
                <a:effectLst/>
                <a:latin typeface="+mj-lt"/>
              </a:rPr>
            </a:br>
            <a:br>
              <a:rPr lang="vi-VN" sz="800" b="0" i="0" dirty="0">
                <a:solidFill>
                  <a:srgbClr val="107EC2"/>
                </a:solidFill>
                <a:effectLst/>
                <a:latin typeface="+mj-lt"/>
              </a:rPr>
            </a:br>
            <a:br>
              <a:rPr lang="vi-VN" sz="2000" b="0" i="0" dirty="0">
                <a:solidFill>
                  <a:srgbClr val="262626"/>
                </a:solidFill>
                <a:effectLst/>
                <a:latin typeface="+mj-lt"/>
              </a:rPr>
            </a:br>
            <a:r>
              <a:rPr lang="vi-VN" sz="2400" b="0" i="0" dirty="0">
                <a:solidFill>
                  <a:srgbClr val="263238"/>
                </a:solidFill>
                <a:effectLst/>
                <a:latin typeface="+mj-lt"/>
              </a:rPr>
              <a:t>Độ nhạy bức xạ của động vật cao hơn thực vật.</a:t>
            </a:r>
            <a:br>
              <a:rPr lang="vi-VN" sz="2400" b="0" i="0" dirty="0">
                <a:solidFill>
                  <a:srgbClr val="263238"/>
                </a:solidFill>
                <a:effectLst/>
                <a:latin typeface="+mj-lt"/>
              </a:rPr>
            </a:br>
            <a:r>
              <a:rPr lang="vi-VN" sz="2400" b="0" i="0" dirty="0">
                <a:solidFill>
                  <a:srgbClr val="263238"/>
                </a:solidFill>
                <a:effectLst/>
                <a:latin typeface="+mj-lt"/>
              </a:rPr>
              <a:t>5 loại mô có độ nhạy phóng xạ khác nhau: </a:t>
            </a:r>
          </a:p>
          <a:p>
            <a:r>
              <a:rPr lang="vi-VN" sz="2400" b="0" i="0" dirty="0">
                <a:solidFill>
                  <a:srgbClr val="CFD8DC"/>
                </a:solidFill>
                <a:effectLst/>
                <a:latin typeface="+mj-lt"/>
              </a:rPr>
              <a:t>o</a:t>
            </a:r>
            <a:r>
              <a:rPr lang="vi-VN" sz="2400" b="0" i="0" dirty="0">
                <a:solidFill>
                  <a:srgbClr val="263238"/>
                </a:solidFill>
                <a:effectLst/>
                <a:latin typeface="+mj-lt"/>
              </a:rPr>
              <a:t>Rất nhạy: tủy xương, cơ quan bạch huyết, cơ quan sinh dục, niêm mạc ruột</a:t>
            </a:r>
            <a:br>
              <a:rPr lang="vi-VN" sz="2400" b="0" i="0" dirty="0">
                <a:solidFill>
                  <a:srgbClr val="263238"/>
                </a:solidFill>
                <a:effectLst/>
                <a:latin typeface="+mj-lt"/>
              </a:rPr>
            </a:br>
            <a:r>
              <a:rPr lang="vi-VN" sz="2400" b="0" i="0" dirty="0">
                <a:solidFill>
                  <a:srgbClr val="CFD8DC"/>
                </a:solidFill>
                <a:effectLst/>
                <a:latin typeface="+mj-lt"/>
              </a:rPr>
              <a:t>o </a:t>
            </a:r>
            <a:r>
              <a:rPr lang="vi-VN" sz="2400" b="0" i="0" dirty="0">
                <a:solidFill>
                  <a:srgbClr val="263238"/>
                </a:solidFill>
                <a:effectLst/>
                <a:latin typeface="+mj-lt"/>
              </a:rPr>
              <a:t>Độ nhạy vừa: da, màng nhầy của các cơ quan </a:t>
            </a:r>
            <a:endParaRPr lang="en-US" sz="2400" b="0" i="0" dirty="0">
              <a:solidFill>
                <a:srgbClr val="263238"/>
              </a:solidFill>
              <a:effectLst/>
              <a:latin typeface="+mj-lt"/>
            </a:endParaRPr>
          </a:p>
          <a:p>
            <a:r>
              <a:rPr lang="vi-VN" sz="2400" b="0" i="0" dirty="0">
                <a:solidFill>
                  <a:srgbClr val="CFD8DC"/>
                </a:solidFill>
                <a:effectLst/>
                <a:latin typeface="+mj-lt"/>
              </a:rPr>
              <a:t>o </a:t>
            </a:r>
            <a:r>
              <a:rPr lang="vi-VN" sz="2400" b="0" i="0" dirty="0">
                <a:solidFill>
                  <a:srgbClr val="263238"/>
                </a:solidFill>
                <a:effectLst/>
                <a:latin typeface="+mj-lt"/>
              </a:rPr>
              <a:t>Độ nhạy</a:t>
            </a:r>
            <a:r>
              <a:rPr lang="en-US" sz="2400" b="0" i="0" dirty="0">
                <a:solidFill>
                  <a:srgbClr val="263238"/>
                </a:solidFill>
                <a:effectLst/>
                <a:latin typeface="+mj-lt"/>
              </a:rPr>
              <a:t> </a:t>
            </a:r>
            <a:r>
              <a:rPr lang="vi-VN" sz="2400" b="0" i="0" dirty="0">
                <a:solidFill>
                  <a:srgbClr val="263238"/>
                </a:solidFill>
                <a:effectLst/>
                <a:latin typeface="+mj-lt"/>
              </a:rPr>
              <a:t>trung bình: mô liên kết, mao mạch, sụn, xương </a:t>
            </a:r>
            <a:endParaRPr lang="en-US" sz="2400" b="0" i="0" dirty="0">
              <a:solidFill>
                <a:srgbClr val="263238"/>
              </a:solidFill>
              <a:effectLst/>
              <a:latin typeface="+mj-lt"/>
            </a:endParaRPr>
          </a:p>
          <a:p>
            <a:r>
              <a:rPr lang="vi-VN" sz="2400" b="0" i="0" dirty="0">
                <a:solidFill>
                  <a:srgbClr val="CFD8DC"/>
                </a:solidFill>
                <a:effectLst/>
                <a:latin typeface="+mj-lt"/>
              </a:rPr>
              <a:t>o </a:t>
            </a:r>
            <a:r>
              <a:rPr lang="vi-VN" sz="2400" b="0" i="0" dirty="0">
                <a:solidFill>
                  <a:srgbClr val="263238"/>
                </a:solidFill>
                <a:effectLst/>
                <a:latin typeface="+mj-lt"/>
              </a:rPr>
              <a:t>Độ nhạy thấp:xương, nội tạng, tuyến nội tiết</a:t>
            </a:r>
            <a:endParaRPr lang="en-US" sz="2400" b="0" i="0" dirty="0">
              <a:solidFill>
                <a:srgbClr val="263238"/>
              </a:solidFill>
              <a:effectLst/>
              <a:latin typeface="+mj-lt"/>
            </a:endParaRPr>
          </a:p>
          <a:p>
            <a:r>
              <a:rPr lang="vi-VN" sz="2400" b="0" i="0" dirty="0">
                <a:solidFill>
                  <a:srgbClr val="CFD8DC"/>
                </a:solidFill>
                <a:effectLst/>
                <a:latin typeface="+mj-lt"/>
              </a:rPr>
              <a:t>o </a:t>
            </a:r>
            <a:r>
              <a:rPr lang="vi-VN" sz="2400" b="0" i="0" dirty="0">
                <a:solidFill>
                  <a:srgbClr val="263238"/>
                </a:solidFill>
                <a:effectLst/>
                <a:latin typeface="+mj-lt"/>
              </a:rPr>
              <a:t>Ít nhạy cảm:cơ, tế bào thần kin</a:t>
            </a:r>
            <a:r>
              <a:rPr lang="vi-VN" sz="2400" dirty="0">
                <a:latin typeface="+mj-lt"/>
              </a:rPr>
              <a:t> </a:t>
            </a:r>
            <a:br>
              <a:rPr lang="vi-VN" sz="2400" dirty="0">
                <a:latin typeface="+mj-lt"/>
              </a:rPr>
            </a:br>
            <a:endParaRPr lang="en-US" sz="2400" dirty="0">
              <a:latin typeface="+mj-lt"/>
            </a:endParaRPr>
          </a:p>
        </p:txBody>
      </p:sp>
    </p:spTree>
    <p:extLst>
      <p:ext uri="{BB962C8B-B14F-4D97-AF65-F5344CB8AC3E}">
        <p14:creationId xmlns:p14="http://schemas.microsoft.com/office/powerpoint/2010/main" val="253812436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DF9956-5259-99CF-B970-1B65AF15B30D}"/>
              </a:ext>
            </a:extLst>
          </p:cNvPr>
          <p:cNvSpPr txBox="1"/>
          <p:nvPr/>
        </p:nvSpPr>
        <p:spPr>
          <a:xfrm>
            <a:off x="849086" y="289250"/>
            <a:ext cx="8138626" cy="5386090"/>
          </a:xfrm>
          <a:prstGeom prst="rect">
            <a:avLst/>
          </a:prstGeom>
          <a:noFill/>
        </p:spPr>
        <p:txBody>
          <a:bodyPr wrap="square">
            <a:spAutoFit/>
          </a:bodyPr>
          <a:lstStyle/>
          <a:p>
            <a:br>
              <a:rPr lang="vi-VN" sz="2400" b="0" i="0" dirty="0">
                <a:solidFill>
                  <a:srgbClr val="0091EA"/>
                </a:solidFill>
                <a:effectLst/>
                <a:latin typeface="NotoSansMono-Regular"/>
              </a:rPr>
            </a:br>
            <a:r>
              <a:rPr lang="vi-VN" sz="2800" b="1" i="0" dirty="0">
                <a:solidFill>
                  <a:srgbClr val="0091EA"/>
                </a:solidFill>
                <a:effectLst/>
                <a:latin typeface="+mj-lt"/>
              </a:rPr>
              <a:t>Tác dụng của tia ion hóa đối với cơ thể sống</a:t>
            </a:r>
            <a:br>
              <a:rPr lang="vi-VN" sz="3200" b="0" i="0" dirty="0">
                <a:solidFill>
                  <a:srgbClr val="0091EA"/>
                </a:solidFill>
                <a:effectLst/>
                <a:latin typeface="+mj-lt"/>
              </a:rPr>
            </a:br>
            <a:endParaRPr lang="vi-VN" sz="3200" b="0" i="0" dirty="0">
              <a:solidFill>
                <a:srgbClr val="0091EA"/>
              </a:solidFill>
              <a:effectLst/>
              <a:latin typeface="+mj-lt"/>
            </a:endParaRPr>
          </a:p>
          <a:p>
            <a:endParaRPr lang="vi-VN" sz="3200" dirty="0">
              <a:solidFill>
                <a:srgbClr val="0091EA"/>
              </a:solidFill>
              <a:latin typeface="+mj-lt"/>
            </a:endParaRPr>
          </a:p>
          <a:p>
            <a:r>
              <a:rPr lang="vi-VN" sz="2800" b="1" i="0" dirty="0">
                <a:solidFill>
                  <a:srgbClr val="107EC2"/>
                </a:solidFill>
                <a:effectLst/>
                <a:latin typeface="+mj-lt"/>
              </a:rPr>
              <a:t>4. Cấp độ sinh vật</a:t>
            </a:r>
            <a:endParaRPr lang="en-US" sz="2800" b="1" i="0" dirty="0">
              <a:solidFill>
                <a:srgbClr val="107EC2"/>
              </a:solidFill>
              <a:effectLst/>
              <a:latin typeface="+mj-lt"/>
            </a:endParaRPr>
          </a:p>
          <a:p>
            <a:br>
              <a:rPr lang="vi-VN" sz="2800" b="0" i="0" dirty="0">
                <a:solidFill>
                  <a:srgbClr val="107EC2"/>
                </a:solidFill>
                <a:effectLst/>
                <a:latin typeface="+mj-lt"/>
              </a:rPr>
            </a:br>
            <a:r>
              <a:rPr lang="vi-VN" sz="2800" b="0" i="0" dirty="0">
                <a:solidFill>
                  <a:srgbClr val="263238"/>
                </a:solidFill>
                <a:effectLst/>
                <a:latin typeface="+mj-lt"/>
              </a:rPr>
              <a:t>Sinh vật đơn bào có độ nhạy thấp nhấ</a:t>
            </a:r>
            <a:r>
              <a:rPr lang="en-US" sz="2800" b="0" i="0" dirty="0">
                <a:solidFill>
                  <a:srgbClr val="263238"/>
                </a:solidFill>
                <a:effectLst/>
                <a:latin typeface="+mj-lt"/>
              </a:rPr>
              <a:t>t</a:t>
            </a:r>
            <a:br>
              <a:rPr lang="vi-VN" sz="2800" b="0" i="0" dirty="0">
                <a:solidFill>
                  <a:srgbClr val="107EC2"/>
                </a:solidFill>
                <a:effectLst/>
                <a:latin typeface="+mj-lt"/>
              </a:rPr>
            </a:br>
            <a:br>
              <a:rPr lang="vi-VN" sz="2800" b="0" i="0" dirty="0">
                <a:solidFill>
                  <a:srgbClr val="262626"/>
                </a:solidFill>
                <a:effectLst/>
                <a:latin typeface="+mj-lt"/>
              </a:rPr>
            </a:br>
            <a:r>
              <a:rPr lang="vi-VN" sz="2800" b="0" i="0" dirty="0">
                <a:solidFill>
                  <a:srgbClr val="263238"/>
                </a:solidFill>
                <a:effectLst/>
                <a:latin typeface="+mj-lt"/>
              </a:rPr>
              <a:t>Độ nhạy bức xạ của động vật cao hơn thực vật.</a:t>
            </a:r>
            <a:br>
              <a:rPr lang="vi-VN" sz="2800" b="0" i="0" dirty="0">
                <a:solidFill>
                  <a:srgbClr val="263238"/>
                </a:solidFill>
                <a:effectLst/>
                <a:latin typeface="+mj-lt"/>
              </a:rPr>
            </a:br>
            <a:br>
              <a:rPr lang="vi-VN" sz="2800" b="0" i="0" dirty="0">
                <a:solidFill>
                  <a:srgbClr val="263238"/>
                </a:solidFill>
                <a:effectLst/>
                <a:latin typeface="+mj-lt"/>
              </a:rPr>
            </a:br>
            <a:r>
              <a:rPr lang="vi-VN" sz="2800" b="0" i="0" dirty="0">
                <a:solidFill>
                  <a:srgbClr val="263238"/>
                </a:solidFill>
                <a:effectLst/>
                <a:latin typeface="+mj-lt"/>
              </a:rPr>
              <a:t>Con người có độ nhạy bức xạ cao nhất</a:t>
            </a:r>
            <a:r>
              <a:rPr lang="vi-VN" sz="2800" dirty="0">
                <a:latin typeface="+mj-lt"/>
              </a:rPr>
              <a:t> </a:t>
            </a:r>
            <a:br>
              <a:rPr lang="vi-VN" sz="3200" dirty="0">
                <a:latin typeface="+mj-lt"/>
              </a:rPr>
            </a:br>
            <a:endParaRPr lang="en-US" sz="3200" dirty="0">
              <a:latin typeface="+mj-lt"/>
            </a:endParaRPr>
          </a:p>
        </p:txBody>
      </p:sp>
    </p:spTree>
    <p:extLst>
      <p:ext uri="{BB962C8B-B14F-4D97-AF65-F5344CB8AC3E}">
        <p14:creationId xmlns:p14="http://schemas.microsoft.com/office/powerpoint/2010/main" val="449742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9830E0D-8E08-8077-C708-C3672FEE7246}"/>
              </a:ext>
            </a:extLst>
          </p:cNvPr>
          <p:cNvSpPr txBox="1"/>
          <p:nvPr/>
        </p:nvSpPr>
        <p:spPr>
          <a:xfrm>
            <a:off x="690465" y="270587"/>
            <a:ext cx="8213271" cy="5509200"/>
          </a:xfrm>
          <a:prstGeom prst="rect">
            <a:avLst/>
          </a:prstGeom>
          <a:noFill/>
        </p:spPr>
        <p:txBody>
          <a:bodyPr wrap="square">
            <a:spAutoFit/>
          </a:bodyPr>
          <a:lstStyle/>
          <a:p>
            <a:r>
              <a:rPr lang="vi-VN" sz="2800" b="1" i="0" dirty="0">
                <a:solidFill>
                  <a:srgbClr val="0091EA"/>
                </a:solidFill>
                <a:effectLst/>
                <a:latin typeface="+mj-lt"/>
              </a:rPr>
              <a:t>Tác dụng của tia ion hóa đối với cơ thể sống</a:t>
            </a:r>
          </a:p>
          <a:p>
            <a:br>
              <a:rPr lang="vi-VN" sz="2400" b="0" i="0" dirty="0">
                <a:solidFill>
                  <a:srgbClr val="0091EA"/>
                </a:solidFill>
                <a:effectLst/>
                <a:latin typeface="+mj-lt"/>
              </a:rPr>
            </a:br>
            <a:r>
              <a:rPr lang="vi-VN" sz="2000" b="0" dirty="0">
                <a:solidFill>
                  <a:srgbClr val="FF0000"/>
                </a:solidFill>
                <a:effectLst/>
                <a:latin typeface="+mj-lt"/>
              </a:rPr>
              <a:t>Hội chứng bức xạ cấp tính (ARS) </a:t>
            </a:r>
            <a:r>
              <a:rPr lang="vi-VN" sz="2000" b="0" i="0" dirty="0">
                <a:solidFill>
                  <a:srgbClr val="263238"/>
                </a:solidFill>
                <a:effectLst/>
                <a:latin typeface="+mj-lt"/>
              </a:rPr>
              <a:t>là tập hợp các ảnh hưởng sức khỏe của bức xạ xuất hiện trong</a:t>
            </a:r>
            <a:br>
              <a:rPr lang="vi-VN" sz="2000" b="0" i="0" dirty="0">
                <a:solidFill>
                  <a:srgbClr val="263238"/>
                </a:solidFill>
                <a:effectLst/>
                <a:latin typeface="+mj-lt"/>
              </a:rPr>
            </a:br>
            <a:r>
              <a:rPr lang="vi-VN" sz="2000" b="0" i="0" dirty="0">
                <a:solidFill>
                  <a:srgbClr val="263238"/>
                </a:solidFill>
                <a:effectLst/>
                <a:latin typeface="+mj-lt"/>
              </a:rPr>
              <a:t>vòng 24 giờ sau khi tiếp xúc với lượng lớn, bao gồm 4 giai đoạn:</a:t>
            </a:r>
            <a:br>
              <a:rPr lang="vi-VN" sz="2000" b="0" i="0" dirty="0">
                <a:solidFill>
                  <a:srgbClr val="263238"/>
                </a:solidFill>
                <a:effectLst/>
                <a:latin typeface="+mj-lt"/>
              </a:rPr>
            </a:br>
            <a:r>
              <a:rPr lang="vi-VN" sz="2000" b="0" i="0" dirty="0">
                <a:solidFill>
                  <a:srgbClr val="263238"/>
                </a:solidFill>
                <a:effectLst/>
                <a:latin typeface="+mj-lt"/>
              </a:rPr>
              <a:t>tới vài tuần.</a:t>
            </a:r>
            <a:br>
              <a:rPr lang="vi-VN" sz="2000" b="0" i="0" dirty="0">
                <a:solidFill>
                  <a:srgbClr val="263238"/>
                </a:solidFill>
                <a:effectLst/>
                <a:latin typeface="+mj-lt"/>
              </a:rPr>
            </a:br>
            <a:r>
              <a:rPr lang="vi-VN" sz="2000" b="0" i="0" dirty="0">
                <a:solidFill>
                  <a:srgbClr val="CFD8DC"/>
                </a:solidFill>
                <a:effectLst/>
                <a:latin typeface="+mj-lt"/>
              </a:rPr>
              <a:t>o </a:t>
            </a:r>
            <a:r>
              <a:rPr lang="vi-VN" sz="2000" b="0" i="1" dirty="0">
                <a:solidFill>
                  <a:srgbClr val="0000FF"/>
                </a:solidFill>
                <a:effectLst/>
                <a:latin typeface="+mj-lt"/>
              </a:rPr>
              <a:t>Giai đoạn tiền triệu (giai đoạn NVD): </a:t>
            </a:r>
            <a:r>
              <a:rPr lang="vi-VN" sz="2000" b="0" i="0" dirty="0">
                <a:solidFill>
                  <a:srgbClr val="263238"/>
                </a:solidFill>
                <a:effectLst/>
                <a:latin typeface="+mj-lt"/>
              </a:rPr>
              <a:t>Các triệu chứng điển hình của giai đoạn này bao gồm </a:t>
            </a:r>
            <a:r>
              <a:rPr lang="vi-VN" sz="2000" b="0" i="0" dirty="0">
                <a:solidFill>
                  <a:srgbClr val="080808"/>
                </a:solidFill>
                <a:effectLst/>
                <a:latin typeface="+mj-lt"/>
              </a:rPr>
              <a:t>suy nhược, cáu kỉnh Nếu phát hiện kịp thời, ngừng tiếp xúc với bức xạ có thể nhanh chóng hồi phục sức khỏe.</a:t>
            </a:r>
            <a:br>
              <a:rPr lang="vi-VN" sz="2000" b="0" i="0" dirty="0">
                <a:solidFill>
                  <a:srgbClr val="080808"/>
                </a:solidFill>
                <a:effectLst/>
                <a:latin typeface="+mj-lt"/>
              </a:rPr>
            </a:br>
            <a:r>
              <a:rPr lang="vi-VN" sz="2000" b="0" i="0" dirty="0">
                <a:solidFill>
                  <a:srgbClr val="CFD8DC"/>
                </a:solidFill>
                <a:effectLst/>
                <a:latin typeface="+mj-lt"/>
              </a:rPr>
              <a:t>o </a:t>
            </a:r>
            <a:r>
              <a:rPr lang="vi-VN" sz="2000" b="0" i="1" dirty="0">
                <a:solidFill>
                  <a:srgbClr val="0000FF"/>
                </a:solidFill>
                <a:effectLst/>
                <a:latin typeface="+mj-lt"/>
              </a:rPr>
              <a:t>Giai đoạn bệnh biểu hiện: </a:t>
            </a:r>
            <a:r>
              <a:rPr lang="vi-VN" sz="2000" b="0" i="0" dirty="0">
                <a:solidFill>
                  <a:srgbClr val="263238"/>
                </a:solidFill>
                <a:effectLst/>
                <a:latin typeface="+mj-lt"/>
              </a:rPr>
              <a:t>Các triệu chứng khác nhau tùy theo hội chứng ARS cụ thể và có thể kéo dài hàng giờ hoặc hàng tháng.</a:t>
            </a:r>
            <a:endParaRPr lang="en-US" sz="2000" b="0" i="0" dirty="0">
              <a:solidFill>
                <a:srgbClr val="263238"/>
              </a:solidFill>
              <a:effectLst/>
              <a:latin typeface="+mj-lt"/>
            </a:endParaRPr>
          </a:p>
          <a:p>
            <a:r>
              <a:rPr lang="vi-VN" sz="2000" b="0" i="0" dirty="0">
                <a:solidFill>
                  <a:srgbClr val="CFD8DC"/>
                </a:solidFill>
                <a:effectLst/>
                <a:latin typeface="+mj-lt"/>
              </a:rPr>
              <a:t>o </a:t>
            </a:r>
            <a:r>
              <a:rPr lang="vi-VN" sz="2000" b="0" i="1" dirty="0">
                <a:solidFill>
                  <a:srgbClr val="0000FF"/>
                </a:solidFill>
                <a:effectLst/>
                <a:latin typeface="+mj-lt"/>
              </a:rPr>
              <a:t>Giai đoạn tiềm ẩn: </a:t>
            </a:r>
            <a:r>
              <a:rPr lang="vi-VN" sz="2000" b="0" i="0" dirty="0">
                <a:solidFill>
                  <a:srgbClr val="263238"/>
                </a:solidFill>
                <a:effectLst/>
                <a:latin typeface="+mj-lt"/>
              </a:rPr>
              <a:t>Bệnh nhân cảm thấy và trông khỏe mạnh trong vài giờ hoặc có thể.</a:t>
            </a:r>
            <a:br>
              <a:rPr lang="vi-VN" sz="2000" b="0" i="0" dirty="0">
                <a:solidFill>
                  <a:srgbClr val="080808"/>
                </a:solidFill>
                <a:effectLst/>
                <a:latin typeface="+mj-lt"/>
              </a:rPr>
            </a:br>
            <a:r>
              <a:rPr lang="vi-VN" sz="2000" b="0" i="0" dirty="0">
                <a:solidFill>
                  <a:srgbClr val="CFD8DC"/>
                </a:solidFill>
                <a:effectLst/>
                <a:latin typeface="+mj-lt"/>
              </a:rPr>
              <a:t>o </a:t>
            </a:r>
            <a:r>
              <a:rPr lang="vi-VN" sz="2000" b="0" i="1" dirty="0">
                <a:solidFill>
                  <a:srgbClr val="0000FF"/>
                </a:solidFill>
                <a:effectLst/>
                <a:latin typeface="+mj-lt"/>
              </a:rPr>
              <a:t>Phục hồi hoặc tử vong</a:t>
            </a:r>
            <a:r>
              <a:rPr lang="vi-VN" sz="2000" b="0" i="0" dirty="0">
                <a:solidFill>
                  <a:srgbClr val="0000FF"/>
                </a:solidFill>
                <a:effectLst/>
                <a:latin typeface="+mj-lt"/>
              </a:rPr>
              <a:t>: </a:t>
            </a:r>
            <a:r>
              <a:rPr lang="vi-VN" sz="2000" b="0" i="0" dirty="0">
                <a:solidFill>
                  <a:srgbClr val="263238"/>
                </a:solidFill>
                <a:effectLst/>
                <a:latin typeface="+mj-lt"/>
              </a:rPr>
              <a:t>Phần lớn bệnh nhân không khỏi bệnh sẽ chết trong vòng vài tháng sau khi</a:t>
            </a:r>
            <a:r>
              <a:rPr lang="en-US" sz="2000" b="0" i="0" dirty="0">
                <a:solidFill>
                  <a:srgbClr val="263238"/>
                </a:solidFill>
                <a:effectLst/>
                <a:latin typeface="+mj-lt"/>
              </a:rPr>
              <a:t> </a:t>
            </a:r>
            <a:r>
              <a:rPr lang="vi-VN" sz="2000" b="0" i="0" dirty="0">
                <a:solidFill>
                  <a:srgbClr val="263238"/>
                </a:solidFill>
                <a:effectLst/>
                <a:latin typeface="+mj-lt"/>
              </a:rPr>
              <a:t>tiếp xúc. Quá trình phục hồi tiếp tục kéo dài từ vài tuần đến hai năm.</a:t>
            </a:r>
            <a:br>
              <a:rPr lang="vi-VN" sz="2000" b="0" i="0" dirty="0">
                <a:solidFill>
                  <a:srgbClr val="263238"/>
                </a:solidFill>
                <a:effectLst/>
                <a:latin typeface="+mj-lt"/>
              </a:rPr>
            </a:br>
            <a:endParaRPr lang="en-US" sz="2000" dirty="0">
              <a:latin typeface="+mj-lt"/>
            </a:endParaRPr>
          </a:p>
        </p:txBody>
      </p:sp>
    </p:spTree>
    <p:extLst>
      <p:ext uri="{BB962C8B-B14F-4D97-AF65-F5344CB8AC3E}">
        <p14:creationId xmlns:p14="http://schemas.microsoft.com/office/powerpoint/2010/main" val="2650459717"/>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610973-3E67-E03D-BFB2-F622848F278D}"/>
              </a:ext>
            </a:extLst>
          </p:cNvPr>
          <p:cNvSpPr txBox="1"/>
          <p:nvPr/>
        </p:nvSpPr>
        <p:spPr>
          <a:xfrm>
            <a:off x="737117" y="447869"/>
            <a:ext cx="10593491" cy="5293757"/>
          </a:xfrm>
          <a:prstGeom prst="rect">
            <a:avLst/>
          </a:prstGeom>
          <a:noFill/>
        </p:spPr>
        <p:txBody>
          <a:bodyPr wrap="square">
            <a:spAutoFit/>
          </a:bodyPr>
          <a:lstStyle/>
          <a:p>
            <a:r>
              <a:rPr lang="vi-VN" sz="3000" b="1" i="0" dirty="0">
                <a:solidFill>
                  <a:srgbClr val="0091EA"/>
                </a:solidFill>
                <a:effectLst/>
                <a:latin typeface="+mj-lt"/>
              </a:rPr>
              <a:t>Tác dụng của tia ion hóa đối với cơ thể sống</a:t>
            </a:r>
            <a:br>
              <a:rPr lang="vi-VN" sz="2800" b="1" i="0" dirty="0">
                <a:solidFill>
                  <a:srgbClr val="0091EA"/>
                </a:solidFill>
                <a:effectLst/>
                <a:latin typeface="+mj-lt"/>
              </a:rPr>
            </a:br>
            <a:endParaRPr lang="vi-VN" sz="2800" b="1" i="0" dirty="0">
              <a:solidFill>
                <a:srgbClr val="0091EA"/>
              </a:solidFill>
              <a:effectLst/>
              <a:latin typeface="+mj-lt"/>
            </a:endParaRPr>
          </a:p>
          <a:p>
            <a:r>
              <a:rPr lang="vi-VN" sz="2800" b="0" i="0" dirty="0">
                <a:solidFill>
                  <a:srgbClr val="FF0000"/>
                </a:solidFill>
                <a:effectLst/>
                <a:latin typeface="+mj-lt"/>
              </a:rPr>
              <a:t>Bệnh phóng xạ mãn tính </a:t>
            </a:r>
            <a:r>
              <a:rPr lang="vi-VN" sz="2800" b="0" i="0" dirty="0">
                <a:solidFill>
                  <a:srgbClr val="080808"/>
                </a:solidFill>
                <a:effectLst/>
                <a:latin typeface="+mj-lt"/>
              </a:rPr>
              <a:t>(Khi cơ thể tiếp xúc thường xuyên với chất phóng xạ nghề nghiệp hoặc chữa</a:t>
            </a:r>
            <a:r>
              <a:rPr lang="en-US" sz="2800" b="0" i="0" dirty="0">
                <a:solidFill>
                  <a:srgbClr val="080808"/>
                </a:solidFill>
                <a:effectLst/>
                <a:latin typeface="+mj-lt"/>
              </a:rPr>
              <a:t> </a:t>
            </a:r>
            <a:r>
              <a:rPr lang="vi-VN" sz="2800" b="0" i="0" dirty="0">
                <a:solidFill>
                  <a:srgbClr val="080808"/>
                </a:solidFill>
                <a:effectLst/>
                <a:latin typeface="+mj-lt"/>
              </a:rPr>
              <a:t>bệnh), gồm 3 giai đoạn:</a:t>
            </a:r>
            <a:br>
              <a:rPr lang="vi-VN" sz="2800" b="0" i="0" dirty="0">
                <a:solidFill>
                  <a:srgbClr val="080808"/>
                </a:solidFill>
                <a:effectLst/>
                <a:latin typeface="+mj-lt"/>
              </a:rPr>
            </a:br>
            <a:r>
              <a:rPr lang="vi-VN" sz="2800" b="0" i="0" dirty="0">
                <a:solidFill>
                  <a:srgbClr val="CFD8DC"/>
                </a:solidFill>
                <a:effectLst/>
                <a:latin typeface="+mj-lt"/>
              </a:rPr>
              <a:t>o </a:t>
            </a:r>
            <a:r>
              <a:rPr lang="vi-VN" sz="2800" b="0" i="0" dirty="0">
                <a:solidFill>
                  <a:srgbClr val="080808"/>
                </a:solidFill>
                <a:effectLst/>
                <a:latin typeface="+mj-lt"/>
              </a:rPr>
              <a:t>Giai đoạn 1: Xuất hiện các triệu chứng không đặc hiệu như mệt mỏi, đau đầu,</a:t>
            </a:r>
            <a:endParaRPr lang="en-US" sz="2800" b="0" i="0" dirty="0">
              <a:solidFill>
                <a:srgbClr val="080808"/>
              </a:solidFill>
              <a:effectLst/>
              <a:latin typeface="+mj-lt"/>
            </a:endParaRPr>
          </a:p>
          <a:p>
            <a:r>
              <a:rPr lang="vi-VN" sz="2800" b="0" i="0" dirty="0">
                <a:solidFill>
                  <a:srgbClr val="CFD8DC"/>
                </a:solidFill>
                <a:effectLst/>
                <a:latin typeface="+mj-lt"/>
              </a:rPr>
              <a:t>o </a:t>
            </a:r>
            <a:r>
              <a:rPr lang="vi-VN" sz="2800" b="0" i="0" dirty="0">
                <a:solidFill>
                  <a:srgbClr val="080808"/>
                </a:solidFill>
                <a:effectLst/>
                <a:latin typeface="+mj-lt"/>
              </a:rPr>
              <a:t>Giai đoạn 2: Triệu chứng chủ quan và thay đổi công thức máu tăng lên, có thể xuất hiện tổn thương da, niêm mạc</a:t>
            </a:r>
            <a:br>
              <a:rPr lang="vi-VN" sz="2800" b="0" i="0" dirty="0">
                <a:solidFill>
                  <a:srgbClr val="080808"/>
                </a:solidFill>
                <a:effectLst/>
                <a:latin typeface="+mj-lt"/>
              </a:rPr>
            </a:br>
            <a:r>
              <a:rPr lang="vi-VN" sz="2800" b="0" i="0" dirty="0">
                <a:solidFill>
                  <a:srgbClr val="CFD8DC"/>
                </a:solidFill>
                <a:effectLst/>
                <a:latin typeface="+mj-lt"/>
              </a:rPr>
              <a:t>o </a:t>
            </a:r>
            <a:r>
              <a:rPr lang="vi-VN" sz="2800" b="0" i="0" dirty="0">
                <a:solidFill>
                  <a:srgbClr val="080808"/>
                </a:solidFill>
                <a:effectLst/>
                <a:latin typeface="+mj-lt"/>
              </a:rPr>
              <a:t>Giai đoạn 3: biểu hiện lâm sàng rõ ràng như bệnh bạch cầu, đục thủy tinh thể, suy tủy, rối loạn</a:t>
            </a:r>
            <a:r>
              <a:rPr lang="vi-VN" sz="2800" dirty="0">
                <a:solidFill>
                  <a:srgbClr val="080808"/>
                </a:solidFill>
                <a:latin typeface="+mj-lt"/>
              </a:rPr>
              <a:t> </a:t>
            </a:r>
            <a:r>
              <a:rPr lang="vi-VN" sz="2800" b="0" i="0" dirty="0">
                <a:solidFill>
                  <a:srgbClr val="080808"/>
                </a:solidFill>
                <a:effectLst/>
                <a:latin typeface="+mj-lt"/>
              </a:rPr>
              <a:t>kinh nguyệt, giảm khả năng sinh sản, loét da niêm mạc, ung thư.</a:t>
            </a:r>
            <a:br>
              <a:rPr lang="vi-VN" sz="2800" b="0" i="0" dirty="0">
                <a:solidFill>
                  <a:srgbClr val="080808"/>
                </a:solidFill>
                <a:effectLst/>
                <a:latin typeface="+mj-lt"/>
              </a:rPr>
            </a:br>
            <a:endParaRPr lang="en-US" sz="2800" dirty="0">
              <a:latin typeface="+mj-lt"/>
            </a:endParaRPr>
          </a:p>
        </p:txBody>
      </p:sp>
    </p:spTree>
    <p:extLst>
      <p:ext uri="{BB962C8B-B14F-4D97-AF65-F5344CB8AC3E}">
        <p14:creationId xmlns:p14="http://schemas.microsoft.com/office/powerpoint/2010/main" val="2165033133"/>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8418D2-C85D-322D-34E1-2138B666C59B}"/>
              </a:ext>
            </a:extLst>
          </p:cNvPr>
          <p:cNvSpPr txBox="1"/>
          <p:nvPr/>
        </p:nvSpPr>
        <p:spPr>
          <a:xfrm>
            <a:off x="828093" y="315982"/>
            <a:ext cx="7853570" cy="892552"/>
          </a:xfrm>
          <a:prstGeom prst="rect">
            <a:avLst/>
          </a:prstGeom>
          <a:noFill/>
        </p:spPr>
        <p:txBody>
          <a:bodyPr wrap="square">
            <a:spAutoFit/>
          </a:bodyPr>
          <a:lstStyle/>
          <a:p>
            <a:r>
              <a:rPr lang="vi-VN" sz="2800" b="1" i="0" dirty="0">
                <a:solidFill>
                  <a:srgbClr val="0091EA"/>
                </a:solidFill>
                <a:effectLst/>
                <a:latin typeface="+mj-lt"/>
              </a:rPr>
              <a:t>Tác dụng của tia ion hóa đối với cơ thể sống</a:t>
            </a:r>
            <a:r>
              <a:rPr lang="vi-VN" sz="2800" b="1" dirty="0">
                <a:latin typeface="+mj-lt"/>
              </a:rPr>
              <a:t> </a:t>
            </a:r>
            <a:br>
              <a:rPr lang="vi-VN" sz="2400" dirty="0">
                <a:latin typeface="+mj-lt"/>
              </a:rPr>
            </a:br>
            <a:endParaRPr lang="en-US" sz="2400" dirty="0">
              <a:latin typeface="+mj-lt"/>
            </a:endParaRPr>
          </a:p>
        </p:txBody>
      </p:sp>
      <p:sp>
        <p:nvSpPr>
          <p:cNvPr id="5" name="TextBox 4">
            <a:extLst>
              <a:ext uri="{FF2B5EF4-FFF2-40B4-BE49-F238E27FC236}">
                <a16:creationId xmlns:a16="http://schemas.microsoft.com/office/drawing/2014/main" id="{E14089EA-0952-4226-8AC9-A2D08180BF17}"/>
              </a:ext>
            </a:extLst>
          </p:cNvPr>
          <p:cNvSpPr txBox="1"/>
          <p:nvPr/>
        </p:nvSpPr>
        <p:spPr>
          <a:xfrm>
            <a:off x="314909" y="745190"/>
            <a:ext cx="6097554" cy="584775"/>
          </a:xfrm>
          <a:prstGeom prst="rect">
            <a:avLst/>
          </a:prstGeom>
          <a:noFill/>
        </p:spPr>
        <p:txBody>
          <a:bodyPr wrap="square">
            <a:spAutoFit/>
          </a:bodyPr>
          <a:lstStyle/>
          <a:p>
            <a:br>
              <a:rPr lang="vi-VN" sz="1600" dirty="0"/>
            </a:br>
            <a:endParaRPr lang="en-US" sz="1600" dirty="0"/>
          </a:p>
        </p:txBody>
      </p:sp>
      <p:sp>
        <p:nvSpPr>
          <p:cNvPr id="7" name="TextBox 6">
            <a:extLst>
              <a:ext uri="{FF2B5EF4-FFF2-40B4-BE49-F238E27FC236}">
                <a16:creationId xmlns:a16="http://schemas.microsoft.com/office/drawing/2014/main" id="{D5FF6516-B755-E35D-B78C-DDAB75336313}"/>
              </a:ext>
            </a:extLst>
          </p:cNvPr>
          <p:cNvSpPr txBox="1"/>
          <p:nvPr/>
        </p:nvSpPr>
        <p:spPr>
          <a:xfrm>
            <a:off x="828093" y="762258"/>
            <a:ext cx="10754307" cy="3539430"/>
          </a:xfrm>
          <a:prstGeom prst="rect">
            <a:avLst/>
          </a:prstGeom>
          <a:noFill/>
        </p:spPr>
        <p:txBody>
          <a:bodyPr wrap="square">
            <a:spAutoFit/>
          </a:bodyPr>
          <a:lstStyle/>
          <a:p>
            <a:endParaRPr lang="vi-VN" sz="2800" b="0" i="0" dirty="0">
              <a:solidFill>
                <a:srgbClr val="263238"/>
              </a:solidFill>
              <a:effectLst/>
              <a:latin typeface="+mj-lt"/>
            </a:endParaRPr>
          </a:p>
          <a:p>
            <a:r>
              <a:rPr lang="vi-VN" sz="2800" b="0" i="0" dirty="0">
                <a:solidFill>
                  <a:srgbClr val="263238"/>
                </a:solidFill>
                <a:effectLst/>
                <a:latin typeface="+mj-lt"/>
              </a:rPr>
              <a:t>Cơ chế gây ung thư của bức xạ, 2 giả thuyết:</a:t>
            </a:r>
          </a:p>
          <a:p>
            <a:r>
              <a:rPr lang="vi-VN" sz="2800" b="0" i="0" dirty="0">
                <a:solidFill>
                  <a:srgbClr val="263238"/>
                </a:solidFill>
                <a:effectLst/>
                <a:latin typeface="+mj-lt"/>
              </a:rPr>
              <a:t>	Giả thuyết về đột biến gen: Bức xạ có thể làm tăng khả năng xảy ra 	đột biến gen trong tế bào được chiếu xạ.</a:t>
            </a:r>
            <a:br>
              <a:rPr lang="vi-VN" sz="2800" b="0" i="0" dirty="0">
                <a:solidFill>
                  <a:srgbClr val="263238"/>
                </a:solidFill>
                <a:effectLst/>
                <a:latin typeface="+mj-lt"/>
              </a:rPr>
            </a:br>
            <a:r>
              <a:rPr lang="vi-VN" sz="2800" b="0" i="0" dirty="0">
                <a:solidFill>
                  <a:srgbClr val="263238"/>
                </a:solidFill>
                <a:effectLst/>
                <a:latin typeface="+mj-lt"/>
              </a:rPr>
              <a:t>	Giả thuyết về virus: Bức xạ đã kích thích tác dụng gây ung thư của 	một số loại virus cụ thể</a:t>
            </a:r>
            <a:br>
              <a:rPr lang="vi-VN" sz="2800" b="0" i="0" dirty="0">
                <a:solidFill>
                  <a:srgbClr val="263238"/>
                </a:solidFill>
                <a:effectLst/>
                <a:latin typeface="+mj-lt"/>
              </a:rPr>
            </a:br>
            <a:r>
              <a:rPr lang="vi-VN" sz="2800" b="0" i="0" dirty="0">
                <a:solidFill>
                  <a:srgbClr val="263238"/>
                </a:solidFill>
                <a:effectLst/>
                <a:latin typeface="+mj-lt"/>
              </a:rPr>
              <a:t>Giai đoạn ung thư tiềm ẩn (kéo dài tới 30 năm)</a:t>
            </a:r>
            <a:r>
              <a:rPr lang="vi-VN" sz="2800" dirty="0">
                <a:latin typeface="+mj-lt"/>
              </a:rPr>
              <a:t> </a:t>
            </a:r>
            <a:br>
              <a:rPr lang="vi-VN" sz="2800" dirty="0">
                <a:latin typeface="+mj-lt"/>
              </a:rPr>
            </a:br>
            <a:endParaRPr lang="en-US" sz="2800" dirty="0">
              <a:latin typeface="+mj-lt"/>
            </a:endParaRPr>
          </a:p>
        </p:txBody>
      </p:sp>
      <p:sp>
        <p:nvSpPr>
          <p:cNvPr id="2" name="Circle: Hollow 1">
            <a:extLst>
              <a:ext uri="{FF2B5EF4-FFF2-40B4-BE49-F238E27FC236}">
                <a16:creationId xmlns:a16="http://schemas.microsoft.com/office/drawing/2014/main" id="{644E2498-8176-3BA8-6447-DFA0E03A7FC6}"/>
              </a:ext>
            </a:extLst>
          </p:cNvPr>
          <p:cNvSpPr/>
          <p:nvPr/>
        </p:nvSpPr>
        <p:spPr>
          <a:xfrm>
            <a:off x="1513966" y="2649093"/>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4" name="Circle: Hollow 3">
            <a:extLst>
              <a:ext uri="{FF2B5EF4-FFF2-40B4-BE49-F238E27FC236}">
                <a16:creationId xmlns:a16="http://schemas.microsoft.com/office/drawing/2014/main" id="{109F734D-11C7-567F-0EAD-5C82093DEB2C}"/>
              </a:ext>
            </a:extLst>
          </p:cNvPr>
          <p:cNvSpPr/>
          <p:nvPr/>
        </p:nvSpPr>
        <p:spPr>
          <a:xfrm>
            <a:off x="1492479" y="1776241"/>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1682233107"/>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7CEBDB-4162-09DF-28DC-6A78DB8F1569}"/>
              </a:ext>
            </a:extLst>
          </p:cNvPr>
          <p:cNvSpPr>
            <a:spLocks noGrp="1"/>
          </p:cNvSpPr>
          <p:nvPr>
            <p:ph idx="1"/>
          </p:nvPr>
        </p:nvSpPr>
        <p:spPr>
          <a:xfrm>
            <a:off x="6724650" y="1518170"/>
            <a:ext cx="5353050" cy="5511280"/>
          </a:xfrm>
        </p:spPr>
        <p:txBody>
          <a:bodyPr>
            <a:normAutofit/>
          </a:bodyPr>
          <a:lstStyle/>
          <a:p>
            <a:pPr marL="0" indent="0">
              <a:buNone/>
            </a:pPr>
            <a:endParaRPr lang="vi-VN" sz="2200" dirty="0">
              <a:solidFill>
                <a:schemeClr val="accent1"/>
              </a:solidFill>
              <a:latin typeface="+mj-lt"/>
            </a:endParaRPr>
          </a:p>
          <a:p>
            <a:pPr marL="0" indent="0">
              <a:buNone/>
            </a:pPr>
            <a:r>
              <a:rPr lang="vi-VN" sz="2200" dirty="0">
                <a:solidFill>
                  <a:srgbClr val="FF0000"/>
                </a:solidFill>
                <a:latin typeface="+mj-lt"/>
              </a:rPr>
              <a:t>Hiroshima</a:t>
            </a:r>
            <a:r>
              <a:rPr lang="vi-VN" sz="2200" dirty="0">
                <a:latin typeface="+mj-lt"/>
              </a:rPr>
              <a:t> (Cậu bé – Uranium 235): Khoảng 80,000 người ở Hiroshima bị bom nguyên tử giết chết ngay lập tức; và thêm 60,000 người chết trong vòng 5 tháng vì bị bệnh bạch cầu, bệnh phóng xạ và bỏng.</a:t>
            </a:r>
          </a:p>
          <a:p>
            <a:pPr marL="0" indent="0">
              <a:buNone/>
            </a:pPr>
            <a:r>
              <a:rPr lang="vi-VN" sz="2200" dirty="0">
                <a:solidFill>
                  <a:srgbClr val="FF0000"/>
                </a:solidFill>
                <a:latin typeface="+mj-lt"/>
              </a:rPr>
              <a:t>Nagasaki</a:t>
            </a:r>
            <a:r>
              <a:rPr lang="vi-VN" sz="2200" dirty="0">
                <a:latin typeface="+mj-lt"/>
              </a:rPr>
              <a:t> (Người béo – Plutonium 239): Khoảng 40,000 người thiệt mạng ngay lập tức và 33,000 người khác chết trong vài tháng tiếp theo.</a:t>
            </a:r>
          </a:p>
        </p:txBody>
      </p:sp>
      <p:pic>
        <p:nvPicPr>
          <p:cNvPr id="2" name="Picture 1">
            <a:extLst>
              <a:ext uri="{FF2B5EF4-FFF2-40B4-BE49-F238E27FC236}">
                <a16:creationId xmlns:a16="http://schemas.microsoft.com/office/drawing/2014/main" id="{A45AA6B2-821C-45BE-BB21-8960FDA70735}"/>
              </a:ext>
            </a:extLst>
          </p:cNvPr>
          <p:cNvPicPr>
            <a:picLocks noChangeAspect="1"/>
          </p:cNvPicPr>
          <p:nvPr/>
        </p:nvPicPr>
        <p:blipFill>
          <a:blip r:embed="rId2"/>
          <a:stretch>
            <a:fillRect/>
          </a:stretch>
        </p:blipFill>
        <p:spPr>
          <a:xfrm>
            <a:off x="0" y="1518170"/>
            <a:ext cx="6724650" cy="3821659"/>
          </a:xfrm>
          <a:prstGeom prst="rect">
            <a:avLst/>
          </a:prstGeom>
        </p:spPr>
      </p:pic>
      <p:sp>
        <p:nvSpPr>
          <p:cNvPr id="4" name="Rectangle 3">
            <a:extLst>
              <a:ext uri="{FF2B5EF4-FFF2-40B4-BE49-F238E27FC236}">
                <a16:creationId xmlns:a16="http://schemas.microsoft.com/office/drawing/2014/main" id="{5E317A94-99CF-4E35-9205-48BF3D839DDB}"/>
              </a:ext>
            </a:extLst>
          </p:cNvPr>
          <p:cNvSpPr/>
          <p:nvPr/>
        </p:nvSpPr>
        <p:spPr>
          <a:xfrm>
            <a:off x="654747" y="644009"/>
            <a:ext cx="2132315" cy="584775"/>
          </a:xfrm>
          <a:prstGeom prst="rect">
            <a:avLst/>
          </a:prstGeom>
        </p:spPr>
        <p:txBody>
          <a:bodyPr wrap="none">
            <a:spAutoFit/>
          </a:bodyPr>
          <a:lstStyle/>
          <a:p>
            <a:r>
              <a:rPr lang="vi-VN" sz="3200" b="1" dirty="0">
                <a:solidFill>
                  <a:srgbClr val="00B0F0"/>
                </a:solidFill>
                <a:latin typeface="+mj-lt"/>
              </a:rPr>
              <a:t>Định nghĩa</a:t>
            </a:r>
          </a:p>
        </p:txBody>
      </p:sp>
    </p:spTree>
    <p:extLst>
      <p:ext uri="{BB962C8B-B14F-4D97-AF65-F5344CB8AC3E}">
        <p14:creationId xmlns:p14="http://schemas.microsoft.com/office/powerpoint/2010/main" val="1279303695"/>
      </p:ext>
    </p:extLst>
  </p:cSld>
  <p:clrMapOvr>
    <a:masterClrMapping/>
  </p:clrMapOvr>
  <p:transition spd="med">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2BBD810-C50A-9E14-EB04-C9A6A77706E1}"/>
              </a:ext>
            </a:extLst>
          </p:cNvPr>
          <p:cNvSpPr txBox="1"/>
          <p:nvPr/>
        </p:nvSpPr>
        <p:spPr>
          <a:xfrm>
            <a:off x="1213777" y="1834991"/>
            <a:ext cx="10017845" cy="3477875"/>
          </a:xfrm>
          <a:prstGeom prst="rect">
            <a:avLst/>
          </a:prstGeom>
          <a:noFill/>
        </p:spPr>
        <p:txBody>
          <a:bodyPr wrap="square">
            <a:spAutoFit/>
          </a:bodyPr>
          <a:lstStyle/>
          <a:p>
            <a:r>
              <a:rPr lang="vi-VN" sz="2200" dirty="0">
                <a:solidFill>
                  <a:srgbClr val="263238"/>
                </a:solidFill>
                <a:latin typeface="+mj-lt"/>
              </a:rPr>
              <a:t>  </a:t>
            </a:r>
            <a:r>
              <a:rPr lang="en-US" sz="2200" b="0" i="0" dirty="0">
                <a:solidFill>
                  <a:srgbClr val="263238"/>
                </a:solidFill>
                <a:effectLst/>
                <a:latin typeface="+mj-lt"/>
              </a:rPr>
              <a:t> </a:t>
            </a:r>
            <a:r>
              <a:rPr lang="vi-VN" sz="2200" b="0" i="0" dirty="0">
                <a:solidFill>
                  <a:srgbClr val="263238"/>
                </a:solidFill>
                <a:effectLst/>
                <a:latin typeface="+mj-lt"/>
              </a:rPr>
              <a:t>Năng lượng được tích tụ trên một đơn vị khối lượng mô do bức xạ được biết đến</a:t>
            </a:r>
            <a:r>
              <a:rPr lang="vi-VN" sz="2200" dirty="0">
                <a:latin typeface="+mj-lt"/>
              </a:rPr>
              <a:t> </a:t>
            </a:r>
            <a:r>
              <a:rPr lang="vi-VN" sz="2200" b="0" i="0" dirty="0">
                <a:solidFill>
                  <a:srgbClr val="263238"/>
                </a:solidFill>
                <a:effectLst/>
                <a:latin typeface="+mj-lt"/>
              </a:rPr>
              <a:t>như     liều bức xạ</a:t>
            </a:r>
            <a:r>
              <a:rPr lang="vi-VN" sz="2200" dirty="0">
                <a:latin typeface="+mj-lt"/>
              </a:rPr>
              <a:t> </a:t>
            </a:r>
            <a:endParaRPr lang="en-US" sz="2200" dirty="0">
              <a:latin typeface="+mj-lt"/>
            </a:endParaRPr>
          </a:p>
          <a:p>
            <a:r>
              <a:rPr lang="vi-VN" sz="2200" dirty="0">
                <a:latin typeface="+mj-lt"/>
              </a:rPr>
              <a:t>  </a:t>
            </a:r>
            <a:r>
              <a:rPr lang="en-US" sz="2200" dirty="0">
                <a:latin typeface="+mj-lt"/>
              </a:rPr>
              <a:t> </a:t>
            </a:r>
            <a:r>
              <a:rPr lang="vi-VN" sz="2200" dirty="0">
                <a:latin typeface="+mj-lt"/>
              </a:rPr>
              <a:t>Đơn vị Sl của liều bức xạ là </a:t>
            </a:r>
            <a:r>
              <a:rPr lang="vi-VN" sz="2200" dirty="0">
                <a:solidFill>
                  <a:srgbClr val="FF0000"/>
                </a:solidFill>
                <a:latin typeface="+mj-lt"/>
              </a:rPr>
              <a:t>Gray (Gy)</a:t>
            </a:r>
            <a:r>
              <a:rPr lang="vi-VN" sz="2200" dirty="0">
                <a:latin typeface="+mj-lt"/>
              </a:rPr>
              <a:t>, được định nghĩa là 1 </a:t>
            </a:r>
            <a:r>
              <a:rPr lang="vi-VN" sz="2200" dirty="0">
                <a:solidFill>
                  <a:srgbClr val="FF0000"/>
                </a:solidFill>
                <a:latin typeface="+mj-lt"/>
              </a:rPr>
              <a:t>Joule trên kg (J kg-1). </a:t>
            </a:r>
            <a:endParaRPr lang="en-US" sz="2200" dirty="0">
              <a:solidFill>
                <a:srgbClr val="FF0000"/>
              </a:solidFill>
              <a:latin typeface="+mj-lt"/>
            </a:endParaRPr>
          </a:p>
          <a:p>
            <a:r>
              <a:rPr lang="vi-VN" sz="2200" dirty="0">
                <a:latin typeface="+mj-lt"/>
              </a:rPr>
              <a:t>  </a:t>
            </a:r>
            <a:r>
              <a:rPr lang="en-US" sz="2200" dirty="0">
                <a:latin typeface="+mj-lt"/>
              </a:rPr>
              <a:t> </a:t>
            </a:r>
            <a:r>
              <a:rPr lang="vi-VN" sz="2200" dirty="0">
                <a:latin typeface="+mj-lt"/>
              </a:rPr>
              <a:t>Một đơn vị cũ vẫn được sử dụng ở Hoa Kỳ là rad, được định nghĩa là </a:t>
            </a:r>
            <a:r>
              <a:rPr lang="vi-VN" sz="2200" dirty="0">
                <a:solidFill>
                  <a:srgbClr val="FF0000"/>
                </a:solidFill>
                <a:latin typeface="+mj-lt"/>
              </a:rPr>
              <a:t>100 ergs g-1 mô  (0,01 J kg). </a:t>
            </a:r>
            <a:endParaRPr lang="en-US" sz="2200" dirty="0">
              <a:solidFill>
                <a:srgbClr val="FF0000"/>
              </a:solidFill>
              <a:latin typeface="+mj-lt"/>
            </a:endParaRPr>
          </a:p>
          <a:p>
            <a:r>
              <a:rPr lang="vi-VN" sz="2200" dirty="0">
                <a:solidFill>
                  <a:srgbClr val="FF0000"/>
                </a:solidFill>
                <a:latin typeface="+mj-lt"/>
              </a:rPr>
              <a:t>  Sievert (Sv) hay rem </a:t>
            </a:r>
            <a:r>
              <a:rPr lang="vi-VN" sz="2200" dirty="0">
                <a:latin typeface="+mj-lt"/>
              </a:rPr>
              <a:t>là đơn vị đo liều phơi nhiễm. </a:t>
            </a:r>
            <a:endParaRPr lang="en-US" sz="2200" dirty="0">
              <a:latin typeface="+mj-lt"/>
            </a:endParaRPr>
          </a:p>
          <a:p>
            <a:r>
              <a:rPr lang="vi-VN" sz="2200" dirty="0">
                <a:solidFill>
                  <a:srgbClr val="FF0000"/>
                </a:solidFill>
                <a:latin typeface="+mj-lt"/>
              </a:rPr>
              <a:t>  1 sàng (Sv) = 100 rem </a:t>
            </a:r>
            <a:endParaRPr lang="en-US" sz="2200" dirty="0">
              <a:solidFill>
                <a:srgbClr val="FF0000"/>
              </a:solidFill>
              <a:latin typeface="+mj-lt"/>
            </a:endParaRPr>
          </a:p>
          <a:p>
            <a:r>
              <a:rPr lang="vi-VN" sz="2200" dirty="0">
                <a:solidFill>
                  <a:srgbClr val="FF0000"/>
                </a:solidFill>
                <a:latin typeface="+mj-lt"/>
              </a:rPr>
              <a:t>  1 millisievert (mSv) =0,1 rem </a:t>
            </a:r>
            <a:endParaRPr lang="en-US" sz="2200" dirty="0">
              <a:solidFill>
                <a:srgbClr val="FF0000"/>
              </a:solidFill>
              <a:latin typeface="+mj-lt"/>
            </a:endParaRPr>
          </a:p>
          <a:p>
            <a:r>
              <a:rPr lang="vi-VN" sz="2200" dirty="0">
                <a:solidFill>
                  <a:srgbClr val="FF0000"/>
                </a:solidFill>
                <a:latin typeface="+mj-lt"/>
              </a:rPr>
              <a:t>  1 grey = 100 rad</a:t>
            </a:r>
            <a:br>
              <a:rPr lang="vi-VN" sz="2200" dirty="0">
                <a:solidFill>
                  <a:srgbClr val="FF0000"/>
                </a:solidFill>
                <a:latin typeface="+mj-lt"/>
              </a:rPr>
            </a:br>
            <a:r>
              <a:rPr lang="vi-VN" sz="2200" dirty="0">
                <a:solidFill>
                  <a:srgbClr val="FF0000"/>
                </a:solidFill>
                <a:latin typeface="+mj-lt"/>
              </a:rPr>
              <a:t> </a:t>
            </a:r>
            <a:endParaRPr lang="en-US" sz="2200" dirty="0">
              <a:solidFill>
                <a:srgbClr val="FF0000"/>
              </a:solidFill>
              <a:latin typeface="+mj-lt"/>
            </a:endParaRPr>
          </a:p>
        </p:txBody>
      </p:sp>
      <p:sp>
        <p:nvSpPr>
          <p:cNvPr id="7" name="TextBox 6">
            <a:extLst>
              <a:ext uri="{FF2B5EF4-FFF2-40B4-BE49-F238E27FC236}">
                <a16:creationId xmlns:a16="http://schemas.microsoft.com/office/drawing/2014/main" id="{453A8C18-49D3-8BA7-301D-F7FB275BD40B}"/>
              </a:ext>
            </a:extLst>
          </p:cNvPr>
          <p:cNvSpPr txBox="1"/>
          <p:nvPr/>
        </p:nvSpPr>
        <p:spPr>
          <a:xfrm>
            <a:off x="1073020" y="478980"/>
            <a:ext cx="6097554" cy="800219"/>
          </a:xfrm>
          <a:prstGeom prst="rect">
            <a:avLst/>
          </a:prstGeom>
          <a:noFill/>
        </p:spPr>
        <p:txBody>
          <a:bodyPr wrap="square">
            <a:spAutoFit/>
          </a:bodyPr>
          <a:lstStyle/>
          <a:p>
            <a:r>
              <a:rPr lang="en-US" sz="2800" b="1" i="0" dirty="0" err="1">
                <a:solidFill>
                  <a:srgbClr val="0091EA"/>
                </a:solidFill>
                <a:effectLst/>
                <a:latin typeface="Times New Roman" panose="02020603050405020304" pitchFamily="18" charset="0"/>
                <a:cs typeface="Times New Roman" panose="02020603050405020304" pitchFamily="18" charset="0"/>
              </a:rPr>
              <a:t>Liều</a:t>
            </a:r>
            <a:r>
              <a:rPr lang="en-US" sz="2800" b="1" i="0" dirty="0">
                <a:solidFill>
                  <a:srgbClr val="0091EA"/>
                </a:solidFill>
                <a:effectLst/>
                <a:latin typeface="Times New Roman" panose="02020603050405020304" pitchFamily="18" charset="0"/>
                <a:cs typeface="Times New Roman" panose="02020603050405020304" pitchFamily="18" charset="0"/>
              </a:rPr>
              <a:t> ( l</a:t>
            </a:r>
            <a:r>
              <a:rPr lang="vi-VN" sz="2800" b="1" i="0" dirty="0">
                <a:solidFill>
                  <a:srgbClr val="0091EA"/>
                </a:solidFill>
                <a:effectLst/>
                <a:latin typeface="Times New Roman" panose="02020603050405020304" pitchFamily="18" charset="0"/>
                <a:cs typeface="Times New Roman" panose="02020603050405020304" pitchFamily="18" charset="0"/>
              </a:rPr>
              <a:t>ư</a:t>
            </a:r>
            <a:r>
              <a:rPr lang="en-US" sz="2800" b="1" dirty="0" err="1">
                <a:solidFill>
                  <a:srgbClr val="0091EA"/>
                </a:solidFill>
                <a:latin typeface="Times New Roman" panose="02020603050405020304" pitchFamily="18" charset="0"/>
                <a:cs typeface="Times New Roman" panose="02020603050405020304" pitchFamily="18" charset="0"/>
              </a:rPr>
              <a:t>ợng</a:t>
            </a:r>
            <a:r>
              <a:rPr lang="en-US" sz="2800" b="1" dirty="0">
                <a:solidFill>
                  <a:srgbClr val="0091EA"/>
                </a:solidFill>
                <a:latin typeface="Times New Roman" panose="02020603050405020304" pitchFamily="18" charset="0"/>
                <a:cs typeface="Times New Roman" panose="02020603050405020304" pitchFamily="18" charset="0"/>
              </a:rPr>
              <a:t> ) </a:t>
            </a:r>
            <a:r>
              <a:rPr lang="en-US" sz="2800" b="1" i="0" dirty="0" err="1">
                <a:solidFill>
                  <a:srgbClr val="0091EA"/>
                </a:solidFill>
                <a:effectLst/>
                <a:latin typeface="Times New Roman" panose="02020603050405020304" pitchFamily="18" charset="0"/>
                <a:cs typeface="Times New Roman" panose="02020603050405020304" pitchFamily="18" charset="0"/>
              </a:rPr>
              <a:t>bức</a:t>
            </a:r>
            <a:r>
              <a:rPr lang="en-US" sz="2800" b="1" i="0" dirty="0">
                <a:solidFill>
                  <a:srgbClr val="0091EA"/>
                </a:solidFill>
                <a:effectLst/>
                <a:latin typeface="Times New Roman" panose="02020603050405020304" pitchFamily="18" charset="0"/>
                <a:cs typeface="Times New Roman" panose="02020603050405020304" pitchFamily="18" charset="0"/>
              </a:rPr>
              <a:t> </a:t>
            </a:r>
            <a:r>
              <a:rPr lang="en-US" sz="2800" b="1" i="0" dirty="0" err="1">
                <a:solidFill>
                  <a:srgbClr val="0091EA"/>
                </a:solidFill>
                <a:effectLst/>
                <a:latin typeface="Times New Roman" panose="02020603050405020304" pitchFamily="18" charset="0"/>
                <a:cs typeface="Times New Roman" panose="02020603050405020304" pitchFamily="18" charset="0"/>
              </a:rPr>
              <a:t>xạ</a:t>
            </a:r>
            <a:r>
              <a:rPr lang="en-US" sz="2800" b="1" dirty="0">
                <a:latin typeface="Times New Roman" panose="02020603050405020304" pitchFamily="18" charset="0"/>
                <a:cs typeface="Times New Roman" panose="02020603050405020304" pitchFamily="18" charset="0"/>
              </a:rPr>
              <a:t> </a:t>
            </a:r>
            <a:br>
              <a:rPr lang="en-US" dirty="0"/>
            </a:br>
            <a:endParaRPr lang="en-US" dirty="0"/>
          </a:p>
        </p:txBody>
      </p:sp>
      <p:sp>
        <p:nvSpPr>
          <p:cNvPr id="2" name="Circle: Hollow 1">
            <a:extLst>
              <a:ext uri="{FF2B5EF4-FFF2-40B4-BE49-F238E27FC236}">
                <a16:creationId xmlns:a16="http://schemas.microsoft.com/office/drawing/2014/main" id="{EC752EB3-39E9-667B-C3A1-E2B2677048D6}"/>
              </a:ext>
            </a:extLst>
          </p:cNvPr>
          <p:cNvSpPr/>
          <p:nvPr/>
        </p:nvSpPr>
        <p:spPr>
          <a:xfrm>
            <a:off x="988490" y="3589644"/>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3" name="Circle: Hollow 2">
            <a:extLst>
              <a:ext uri="{FF2B5EF4-FFF2-40B4-BE49-F238E27FC236}">
                <a16:creationId xmlns:a16="http://schemas.microsoft.com/office/drawing/2014/main" id="{71DC2E9A-8853-4DBB-B13F-C05DC5F8252A}"/>
              </a:ext>
            </a:extLst>
          </p:cNvPr>
          <p:cNvSpPr/>
          <p:nvPr/>
        </p:nvSpPr>
        <p:spPr>
          <a:xfrm>
            <a:off x="988490" y="2966747"/>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4" name="Circle: Hollow 3">
            <a:extLst>
              <a:ext uri="{FF2B5EF4-FFF2-40B4-BE49-F238E27FC236}">
                <a16:creationId xmlns:a16="http://schemas.microsoft.com/office/drawing/2014/main" id="{E8352E30-D7CF-A237-18C7-4C5272645683}"/>
              </a:ext>
            </a:extLst>
          </p:cNvPr>
          <p:cNvSpPr/>
          <p:nvPr/>
        </p:nvSpPr>
        <p:spPr>
          <a:xfrm>
            <a:off x="988490" y="1934930"/>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6" name="Circle: Hollow 5">
            <a:extLst>
              <a:ext uri="{FF2B5EF4-FFF2-40B4-BE49-F238E27FC236}">
                <a16:creationId xmlns:a16="http://schemas.microsoft.com/office/drawing/2014/main" id="{B54C9F08-DC2A-FD26-D026-4DF2D2FCEE57}"/>
              </a:ext>
            </a:extLst>
          </p:cNvPr>
          <p:cNvSpPr/>
          <p:nvPr/>
        </p:nvSpPr>
        <p:spPr>
          <a:xfrm>
            <a:off x="988490" y="2601434"/>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1986733933"/>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3276E8-420B-4596-B24D-6B7EA6942665}"/>
              </a:ext>
            </a:extLst>
          </p:cNvPr>
          <p:cNvSpPr txBox="1"/>
          <p:nvPr/>
        </p:nvSpPr>
        <p:spPr>
          <a:xfrm>
            <a:off x="349120" y="336105"/>
            <a:ext cx="6097554" cy="984885"/>
          </a:xfrm>
          <a:prstGeom prst="rect">
            <a:avLst/>
          </a:prstGeom>
          <a:noFill/>
        </p:spPr>
        <p:txBody>
          <a:bodyPr wrap="square">
            <a:spAutoFit/>
          </a:bodyPr>
          <a:lstStyle/>
          <a:p>
            <a:r>
              <a:rPr lang="en-US" sz="4000" b="1" i="0" dirty="0" err="1">
                <a:solidFill>
                  <a:srgbClr val="0091EA"/>
                </a:solidFill>
                <a:effectLst/>
                <a:latin typeface="Times New Roman" panose="02020603050405020304" pitchFamily="18" charset="0"/>
                <a:cs typeface="Times New Roman" panose="02020603050405020304" pitchFamily="18" charset="0"/>
              </a:rPr>
              <a:t>Liều</a:t>
            </a:r>
            <a:r>
              <a:rPr lang="en-US" sz="4000" b="1" i="0" dirty="0">
                <a:solidFill>
                  <a:srgbClr val="0091EA"/>
                </a:solidFill>
                <a:effectLst/>
                <a:latin typeface="Times New Roman" panose="02020603050405020304" pitchFamily="18" charset="0"/>
                <a:cs typeface="Times New Roman" panose="02020603050405020304" pitchFamily="18" charset="0"/>
              </a:rPr>
              <a:t> ( l</a:t>
            </a:r>
            <a:r>
              <a:rPr lang="vi-VN" sz="4000" b="1" i="0" dirty="0">
                <a:solidFill>
                  <a:srgbClr val="0091EA"/>
                </a:solidFill>
                <a:effectLst/>
                <a:latin typeface="Times New Roman" panose="02020603050405020304" pitchFamily="18" charset="0"/>
                <a:cs typeface="Times New Roman" panose="02020603050405020304" pitchFamily="18" charset="0"/>
              </a:rPr>
              <a:t>ư</a:t>
            </a:r>
            <a:r>
              <a:rPr lang="en-US" sz="4000" b="1" dirty="0" err="1">
                <a:solidFill>
                  <a:srgbClr val="0091EA"/>
                </a:solidFill>
                <a:latin typeface="Times New Roman" panose="02020603050405020304" pitchFamily="18" charset="0"/>
                <a:cs typeface="Times New Roman" panose="02020603050405020304" pitchFamily="18" charset="0"/>
              </a:rPr>
              <a:t>ợng</a:t>
            </a:r>
            <a:r>
              <a:rPr lang="en-US" sz="4000" b="1" dirty="0">
                <a:solidFill>
                  <a:srgbClr val="0091EA"/>
                </a:solidFill>
                <a:latin typeface="Times New Roman" panose="02020603050405020304" pitchFamily="18" charset="0"/>
                <a:cs typeface="Times New Roman" panose="02020603050405020304" pitchFamily="18" charset="0"/>
              </a:rPr>
              <a:t> ) </a:t>
            </a:r>
            <a:r>
              <a:rPr lang="en-US" sz="4000" b="1" i="0" dirty="0" err="1">
                <a:solidFill>
                  <a:srgbClr val="0091EA"/>
                </a:solidFill>
                <a:effectLst/>
                <a:latin typeface="Times New Roman" panose="02020603050405020304" pitchFamily="18" charset="0"/>
                <a:cs typeface="Times New Roman" panose="02020603050405020304" pitchFamily="18" charset="0"/>
              </a:rPr>
              <a:t>bức</a:t>
            </a:r>
            <a:r>
              <a:rPr lang="en-US" sz="4000" b="1" i="0" dirty="0">
                <a:solidFill>
                  <a:srgbClr val="0091EA"/>
                </a:solidFill>
                <a:effectLst/>
                <a:latin typeface="Times New Roman" panose="02020603050405020304" pitchFamily="18" charset="0"/>
                <a:cs typeface="Times New Roman" panose="02020603050405020304" pitchFamily="18" charset="0"/>
              </a:rPr>
              <a:t> </a:t>
            </a:r>
            <a:r>
              <a:rPr lang="en-US" sz="4000" b="1" i="0" dirty="0" err="1">
                <a:solidFill>
                  <a:srgbClr val="0091EA"/>
                </a:solidFill>
                <a:effectLst/>
                <a:latin typeface="Times New Roman" panose="02020603050405020304" pitchFamily="18" charset="0"/>
                <a:cs typeface="Times New Roman" panose="02020603050405020304" pitchFamily="18" charset="0"/>
              </a:rPr>
              <a:t>xạ</a:t>
            </a:r>
            <a:r>
              <a:rPr lang="en-US" sz="4000" b="1" dirty="0">
                <a:latin typeface="Times New Roman" panose="02020603050405020304" pitchFamily="18" charset="0"/>
                <a:cs typeface="Times New Roman" panose="02020603050405020304" pitchFamily="18" charset="0"/>
              </a:rPr>
              <a:t> </a:t>
            </a:r>
            <a:br>
              <a:rPr lang="en-US" dirty="0"/>
            </a:br>
            <a:endParaRPr lang="en-US" dirty="0"/>
          </a:p>
        </p:txBody>
      </p:sp>
      <p:pic>
        <p:nvPicPr>
          <p:cNvPr id="3" name="Picture 2">
            <a:extLst>
              <a:ext uri="{FF2B5EF4-FFF2-40B4-BE49-F238E27FC236}">
                <a16:creationId xmlns:a16="http://schemas.microsoft.com/office/drawing/2014/main" id="{AF1A9272-D48D-410E-9E78-11017F98E77B}"/>
              </a:ext>
            </a:extLst>
          </p:cNvPr>
          <p:cNvPicPr>
            <a:picLocks noChangeAspect="1"/>
          </p:cNvPicPr>
          <p:nvPr/>
        </p:nvPicPr>
        <p:blipFill>
          <a:blip r:embed="rId2"/>
          <a:stretch>
            <a:fillRect/>
          </a:stretch>
        </p:blipFill>
        <p:spPr>
          <a:xfrm>
            <a:off x="952500" y="1076325"/>
            <a:ext cx="10287000" cy="5659916"/>
          </a:xfrm>
          <a:prstGeom prst="rect">
            <a:avLst/>
          </a:prstGeom>
        </p:spPr>
      </p:pic>
      <p:sp>
        <p:nvSpPr>
          <p:cNvPr id="4" name="Rectangle 3">
            <a:extLst>
              <a:ext uri="{FF2B5EF4-FFF2-40B4-BE49-F238E27FC236}">
                <a16:creationId xmlns:a16="http://schemas.microsoft.com/office/drawing/2014/main" id="{3EBF0F3D-97C2-4094-B4D4-BB61E44C7193}"/>
              </a:ext>
            </a:extLst>
          </p:cNvPr>
          <p:cNvSpPr/>
          <p:nvPr/>
        </p:nvSpPr>
        <p:spPr>
          <a:xfrm>
            <a:off x="952500" y="1320990"/>
            <a:ext cx="2876550" cy="3173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Thủ</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tục</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hình</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ảnh</a:t>
            </a:r>
            <a:endParaRPr lang="en-US" sz="2200" b="1" dirty="0">
              <a:solidFill>
                <a:schemeClr val="tx1"/>
              </a:solidFill>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7397B7E9-9349-44FA-805B-DA58893D99F4}"/>
              </a:ext>
            </a:extLst>
          </p:cNvPr>
          <p:cNvSpPr/>
          <p:nvPr/>
        </p:nvSpPr>
        <p:spPr>
          <a:xfrm>
            <a:off x="6527548" y="1349967"/>
            <a:ext cx="1719688" cy="259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err="1">
                <a:solidFill>
                  <a:schemeClr val="tx1"/>
                </a:solidFill>
                <a:latin typeface="Times New Roman" panose="02020603050405020304" pitchFamily="18" charset="0"/>
                <a:cs typeface="Times New Roman" panose="02020603050405020304" pitchFamily="18" charset="0"/>
              </a:rPr>
              <a:t>Hình</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thức</a:t>
            </a:r>
            <a:endParaRPr lang="en-US" sz="2200" b="1" dirty="0">
              <a:solidFill>
                <a:schemeClr val="tx1"/>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4E9504C8-2B49-4D71-B949-B30FE4F4F883}"/>
              </a:ext>
            </a:extLst>
          </p:cNvPr>
          <p:cNvSpPr/>
          <p:nvPr/>
        </p:nvSpPr>
        <p:spPr>
          <a:xfrm>
            <a:off x="8462538" y="1245345"/>
            <a:ext cx="2776962" cy="3929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err="1">
                <a:solidFill>
                  <a:schemeClr val="tx1"/>
                </a:solidFill>
                <a:latin typeface="Times New Roman" panose="02020603050405020304" pitchFamily="18" charset="0"/>
                <a:cs typeface="Times New Roman" panose="02020603050405020304" pitchFamily="18" charset="0"/>
              </a:rPr>
              <a:t>Liều</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bức</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xạ</a:t>
            </a:r>
            <a:r>
              <a:rPr lang="en-US" sz="2200" b="1" dirty="0">
                <a:solidFill>
                  <a:schemeClr val="tx1"/>
                </a:solidFill>
                <a:latin typeface="Times New Roman" panose="02020603050405020304" pitchFamily="18" charset="0"/>
                <a:cs typeface="Times New Roman" panose="02020603050405020304" pitchFamily="18" charset="0"/>
              </a:rPr>
              <a:t> (mSv)</a:t>
            </a:r>
          </a:p>
        </p:txBody>
      </p:sp>
      <p:sp>
        <p:nvSpPr>
          <p:cNvPr id="8" name="Rectangle 7">
            <a:extLst>
              <a:ext uri="{FF2B5EF4-FFF2-40B4-BE49-F238E27FC236}">
                <a16:creationId xmlns:a16="http://schemas.microsoft.com/office/drawing/2014/main" id="{D382F141-AE06-46A5-8229-2C796130AD64}"/>
              </a:ext>
            </a:extLst>
          </p:cNvPr>
          <p:cNvSpPr/>
          <p:nvPr/>
        </p:nvSpPr>
        <p:spPr>
          <a:xfrm>
            <a:off x="1042563" y="2061210"/>
            <a:ext cx="1719688" cy="25935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err="1">
                <a:solidFill>
                  <a:schemeClr val="tx1"/>
                </a:solidFill>
                <a:latin typeface="Times New Roman" panose="02020603050405020304" pitchFamily="18" charset="0"/>
                <a:cs typeface="Times New Roman" panose="02020603050405020304" pitchFamily="18" charset="0"/>
              </a:rPr>
              <a:t>Ngực</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DAC10B1B-8404-4B5D-9B97-65A7015AEE17}"/>
              </a:ext>
            </a:extLst>
          </p:cNvPr>
          <p:cNvSpPr/>
          <p:nvPr/>
        </p:nvSpPr>
        <p:spPr>
          <a:xfrm>
            <a:off x="1042563" y="2386141"/>
            <a:ext cx="3952875" cy="3649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a:solidFill>
                  <a:schemeClr val="tx1"/>
                </a:solidFill>
                <a:latin typeface="Times New Roman" panose="02020603050405020304" pitchFamily="18" charset="0"/>
                <a:cs typeface="Times New Roman" panose="02020603050405020304" pitchFamily="18" charset="0"/>
              </a:rPr>
              <a:t>C</a:t>
            </a:r>
            <a:r>
              <a:rPr lang="vi-VN" sz="2200" dirty="0">
                <a:solidFill>
                  <a:schemeClr val="tx1"/>
                </a:solidFill>
                <a:latin typeface="Times New Roman" panose="02020603050405020304" pitchFamily="18" charset="0"/>
                <a:cs typeface="Times New Roman" panose="02020603050405020304" pitchFamily="18" charset="0"/>
              </a:rPr>
              <a:t>ột sống thắt lưng</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D8D84B88-E428-4F42-800E-36B58BE68DB8}"/>
              </a:ext>
            </a:extLst>
          </p:cNvPr>
          <p:cNvSpPr/>
          <p:nvPr/>
        </p:nvSpPr>
        <p:spPr>
          <a:xfrm>
            <a:off x="952500" y="2807110"/>
            <a:ext cx="3234162" cy="46118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err="1">
                <a:solidFill>
                  <a:schemeClr val="tx1"/>
                </a:solidFill>
                <a:latin typeface="Times New Roman" panose="02020603050405020304" pitchFamily="18" charset="0"/>
                <a:cs typeface="Times New Roman" panose="02020603050405020304" pitchFamily="18" charset="0"/>
              </a:rPr>
              <a:t>Chụp</a:t>
            </a:r>
            <a:r>
              <a:rPr lang="en-US" sz="2200" dirty="0">
                <a:solidFill>
                  <a:schemeClr val="tx1"/>
                </a:solidFill>
                <a:latin typeface="Times New Roman" panose="02020603050405020304" pitchFamily="18" charset="0"/>
                <a:cs typeface="Times New Roman" panose="02020603050405020304" pitchFamily="18" charset="0"/>
              </a:rPr>
              <a:t> X-</a:t>
            </a:r>
            <a:r>
              <a:rPr lang="en-US" sz="2200" dirty="0" err="1">
                <a:solidFill>
                  <a:schemeClr val="tx1"/>
                </a:solidFill>
                <a:latin typeface="Times New Roman" panose="02020603050405020304" pitchFamily="18" charset="0"/>
                <a:cs typeface="Times New Roman" panose="02020603050405020304" pitchFamily="18" charset="0"/>
              </a:rPr>
              <a:t>quang</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tuyến</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vú</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D1A59EC9-9453-44F6-A9C1-FF45D7C8B88C}"/>
              </a:ext>
            </a:extLst>
          </p:cNvPr>
          <p:cNvSpPr/>
          <p:nvPr/>
        </p:nvSpPr>
        <p:spPr>
          <a:xfrm>
            <a:off x="985926" y="3316460"/>
            <a:ext cx="3952875" cy="3649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err="1">
                <a:solidFill>
                  <a:schemeClr val="tx1"/>
                </a:solidFill>
                <a:latin typeface="Times New Roman" panose="02020603050405020304" pitchFamily="18" charset="0"/>
                <a:cs typeface="Times New Roman" panose="02020603050405020304" pitchFamily="18" charset="0"/>
              </a:rPr>
              <a:t>Bụng</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BCC9F0D1-4C25-4870-9DAB-603E04CC0F06}"/>
              </a:ext>
            </a:extLst>
          </p:cNvPr>
          <p:cNvSpPr/>
          <p:nvPr/>
        </p:nvSpPr>
        <p:spPr>
          <a:xfrm>
            <a:off x="995451" y="3681416"/>
            <a:ext cx="3234162" cy="42620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a:solidFill>
                  <a:schemeClr val="tx1"/>
                </a:solidFill>
                <a:latin typeface="Times New Roman" panose="02020603050405020304" pitchFamily="18" charset="0"/>
                <a:cs typeface="Times New Roman" panose="02020603050405020304" pitchFamily="18" charset="0"/>
              </a:rPr>
              <a:t>Chụp động mạch vành</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F4A50548-3242-46E0-8E8C-6A0DEC6EFCC2}"/>
              </a:ext>
            </a:extLst>
          </p:cNvPr>
          <p:cNvSpPr/>
          <p:nvPr/>
        </p:nvSpPr>
        <p:spPr>
          <a:xfrm>
            <a:off x="871626" y="4246779"/>
            <a:ext cx="1519149" cy="2846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err="1">
                <a:solidFill>
                  <a:schemeClr val="tx1"/>
                </a:solidFill>
                <a:latin typeface="Times New Roman" panose="02020603050405020304" pitchFamily="18" charset="0"/>
                <a:cs typeface="Times New Roman" panose="02020603050405020304" pitchFamily="18" charset="0"/>
              </a:rPr>
              <a:t>Quét</a:t>
            </a:r>
            <a:r>
              <a:rPr lang="en-US" sz="2200" dirty="0">
                <a:solidFill>
                  <a:schemeClr val="tx1"/>
                </a:solidFill>
                <a:latin typeface="Times New Roman" panose="02020603050405020304" pitchFamily="18" charset="0"/>
                <a:cs typeface="Times New Roman" panose="02020603050405020304" pitchFamily="18" charset="0"/>
              </a:rPr>
              <a:t> x</a:t>
            </a:r>
            <a:r>
              <a:rPr lang="vi-VN" sz="2200" dirty="0">
                <a:solidFill>
                  <a:schemeClr val="tx1"/>
                </a:solidFill>
                <a:latin typeface="Times New Roman" panose="02020603050405020304" pitchFamily="18" charset="0"/>
                <a:cs typeface="Times New Roman" panose="02020603050405020304" pitchFamily="18" charset="0"/>
              </a:rPr>
              <a:t>ư</a:t>
            </a:r>
            <a:r>
              <a:rPr lang="en-US" sz="2200" dirty="0" err="1">
                <a:solidFill>
                  <a:schemeClr val="tx1"/>
                </a:solidFill>
                <a:latin typeface="Times New Roman" panose="02020603050405020304" pitchFamily="18" charset="0"/>
                <a:cs typeface="Times New Roman" panose="02020603050405020304" pitchFamily="18" charset="0"/>
              </a:rPr>
              <a:t>ơng</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D14FB4A3-7820-4F56-B957-5D33B3D45F1D}"/>
              </a:ext>
            </a:extLst>
          </p:cNvPr>
          <p:cNvSpPr/>
          <p:nvPr/>
        </p:nvSpPr>
        <p:spPr>
          <a:xfrm>
            <a:off x="871625" y="5086103"/>
            <a:ext cx="1519149" cy="2846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err="1">
                <a:solidFill>
                  <a:schemeClr val="tx1"/>
                </a:solidFill>
                <a:latin typeface="Times New Roman" panose="02020603050405020304" pitchFamily="18" charset="0"/>
                <a:cs typeface="Times New Roman" panose="02020603050405020304" pitchFamily="18" charset="0"/>
              </a:rPr>
              <a:t>Quét</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thận</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7" name="Rectangle 16">
            <a:extLst>
              <a:ext uri="{FF2B5EF4-FFF2-40B4-BE49-F238E27FC236}">
                <a16:creationId xmlns:a16="http://schemas.microsoft.com/office/drawing/2014/main" id="{306C8B08-5180-4D37-85AD-0604BBA96B32}"/>
              </a:ext>
            </a:extLst>
          </p:cNvPr>
          <p:cNvSpPr/>
          <p:nvPr/>
        </p:nvSpPr>
        <p:spPr>
          <a:xfrm>
            <a:off x="1042563" y="6323567"/>
            <a:ext cx="1995577" cy="3173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err="1">
                <a:solidFill>
                  <a:schemeClr val="tx1"/>
                </a:solidFill>
                <a:latin typeface="Times New Roman" panose="02020603050405020304" pitchFamily="18" charset="0"/>
                <a:cs typeface="Times New Roman" panose="02020603050405020304" pitchFamily="18" charset="0"/>
              </a:rPr>
              <a:t>Quét</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toàn</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thân</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8" name="Rectangle 17">
            <a:extLst>
              <a:ext uri="{FF2B5EF4-FFF2-40B4-BE49-F238E27FC236}">
                <a16:creationId xmlns:a16="http://schemas.microsoft.com/office/drawing/2014/main" id="{1344FABB-F0F5-4855-A9AD-937643C3159F}"/>
              </a:ext>
            </a:extLst>
          </p:cNvPr>
          <p:cNvSpPr/>
          <p:nvPr/>
        </p:nvSpPr>
        <p:spPr>
          <a:xfrm>
            <a:off x="1019007" y="5521133"/>
            <a:ext cx="3187050" cy="3423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err="1">
                <a:solidFill>
                  <a:schemeClr val="tx1"/>
                </a:solidFill>
                <a:latin typeface="Times New Roman" panose="02020603050405020304" pitchFamily="18" charset="0"/>
                <a:cs typeface="Times New Roman" panose="02020603050405020304" pitchFamily="18" charset="0"/>
              </a:rPr>
              <a:t>Chụp</a:t>
            </a:r>
            <a:r>
              <a:rPr lang="en-US" sz="2200" dirty="0">
                <a:solidFill>
                  <a:schemeClr val="tx1"/>
                </a:solidFill>
                <a:latin typeface="Times New Roman" panose="02020603050405020304" pitchFamily="18" charset="0"/>
                <a:cs typeface="Times New Roman" panose="02020603050405020304" pitchFamily="18" charset="0"/>
              </a:rPr>
              <a:t> t</a:t>
            </a:r>
            <a:r>
              <a:rPr lang="vi-VN" sz="2200" dirty="0">
                <a:solidFill>
                  <a:schemeClr val="tx1"/>
                </a:solidFill>
                <a:latin typeface="Times New Roman" panose="02020603050405020304" pitchFamily="18" charset="0"/>
                <a:cs typeface="Times New Roman" panose="02020603050405020304" pitchFamily="18" charset="0"/>
              </a:rPr>
              <a:t>ư</a:t>
            </a:r>
            <a:r>
              <a:rPr lang="en-US" sz="2200" dirty="0" err="1">
                <a:solidFill>
                  <a:schemeClr val="tx1"/>
                </a:solidFill>
                <a:latin typeface="Times New Roman" panose="02020603050405020304" pitchFamily="18" charset="0"/>
                <a:cs typeface="Times New Roman" panose="02020603050405020304" pitchFamily="18" charset="0"/>
              </a:rPr>
              <a:t>ới</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máu</a:t>
            </a:r>
            <a:r>
              <a:rPr lang="en-US" sz="2200" dirty="0">
                <a:solidFill>
                  <a:schemeClr val="tx1"/>
                </a:solidFill>
                <a:latin typeface="Times New Roman" panose="02020603050405020304" pitchFamily="18" charset="0"/>
                <a:cs typeface="Times New Roman" panose="02020603050405020304" pitchFamily="18" charset="0"/>
              </a:rPr>
              <a:t> c</a:t>
            </a:r>
            <a:r>
              <a:rPr lang="vi-VN" sz="2200" dirty="0">
                <a:solidFill>
                  <a:schemeClr val="tx1"/>
                </a:solidFill>
                <a:latin typeface="Times New Roman" panose="02020603050405020304" pitchFamily="18" charset="0"/>
                <a:cs typeface="Times New Roman" panose="02020603050405020304" pitchFamily="18" charset="0"/>
              </a:rPr>
              <a:t>ơ</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tim</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9" name="Rectangle 18">
            <a:extLst>
              <a:ext uri="{FF2B5EF4-FFF2-40B4-BE49-F238E27FC236}">
                <a16:creationId xmlns:a16="http://schemas.microsoft.com/office/drawing/2014/main" id="{6A5753C7-631F-4930-8EE7-29E7A03DCCC2}"/>
              </a:ext>
            </a:extLst>
          </p:cNvPr>
          <p:cNvSpPr/>
          <p:nvPr/>
        </p:nvSpPr>
        <p:spPr>
          <a:xfrm>
            <a:off x="1043079" y="4688621"/>
            <a:ext cx="1719172" cy="30211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latin typeface="Times New Roman" panose="02020603050405020304" pitchFamily="18" charset="0"/>
                <a:cs typeface="Times New Roman" panose="02020603050405020304" pitchFamily="18" charset="0"/>
              </a:rPr>
              <a:t>V/Q </a:t>
            </a:r>
            <a:r>
              <a:rPr lang="en-US" sz="2000" dirty="0" err="1">
                <a:solidFill>
                  <a:schemeClr val="tx1"/>
                </a:solidFill>
                <a:latin typeface="Times New Roman" panose="02020603050405020304" pitchFamily="18" charset="0"/>
                <a:cs typeface="Times New Roman" panose="02020603050405020304" pitchFamily="18" charset="0"/>
              </a:rPr>
              <a:t>chụp</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phổi</a:t>
            </a:r>
            <a:endParaRPr lang="en-US"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3993023"/>
      </p:ext>
    </p:extLst>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1169DAD-78A6-7873-0CF1-B804E3F325A2}"/>
              </a:ext>
            </a:extLst>
          </p:cNvPr>
          <p:cNvSpPr txBox="1"/>
          <p:nvPr/>
        </p:nvSpPr>
        <p:spPr>
          <a:xfrm>
            <a:off x="531845" y="1446245"/>
            <a:ext cx="9553059" cy="3816429"/>
          </a:xfrm>
          <a:prstGeom prst="rect">
            <a:avLst/>
          </a:prstGeom>
          <a:noFill/>
        </p:spPr>
        <p:txBody>
          <a:bodyPr wrap="square">
            <a:spAutoFit/>
          </a:bodyPr>
          <a:lstStyle/>
          <a:p>
            <a:r>
              <a:rPr lang="vi-VN" sz="2200" dirty="0">
                <a:solidFill>
                  <a:srgbClr val="263238"/>
                </a:solidFill>
                <a:latin typeface="+mj-lt"/>
              </a:rPr>
              <a:t>  </a:t>
            </a:r>
            <a:r>
              <a:rPr lang="vi-VN" sz="2200" b="0" i="0" dirty="0">
                <a:solidFill>
                  <a:srgbClr val="263238"/>
                </a:solidFill>
                <a:effectLst/>
                <a:latin typeface="+mj-lt"/>
              </a:rPr>
              <a:t>   Phương pháp ước tính liều phóng xạ từ dược phẩm phóng xạ được gọi là</a:t>
            </a:r>
            <a:r>
              <a:rPr lang="vi-VN" sz="2200" dirty="0">
                <a:latin typeface="+mj-lt"/>
              </a:rPr>
              <a:t> </a:t>
            </a:r>
            <a:br>
              <a:rPr lang="vi-VN" sz="2200" dirty="0">
                <a:latin typeface="+mj-lt"/>
              </a:rPr>
            </a:br>
            <a:r>
              <a:rPr lang="vi-VN" sz="2200" b="0" i="0" dirty="0">
                <a:solidFill>
                  <a:srgbClr val="000000"/>
                </a:solidFill>
                <a:effectLst/>
                <a:latin typeface="+mj-lt"/>
              </a:rPr>
              <a:t>chủ nghĩa </a:t>
            </a:r>
            <a:r>
              <a:rPr lang="vi-VN" sz="2200" b="0" i="0" dirty="0">
                <a:solidFill>
                  <a:srgbClr val="263238"/>
                </a:solidFill>
                <a:effectLst/>
                <a:latin typeface="+mj-lt"/>
              </a:rPr>
              <a:t>hình </a:t>
            </a:r>
            <a:r>
              <a:rPr lang="vi-VN" sz="2200" b="0" i="0" dirty="0">
                <a:solidFill>
                  <a:srgbClr val="000000"/>
                </a:solidFill>
                <a:effectLst/>
                <a:latin typeface="+mj-lt"/>
              </a:rPr>
              <a:t>thức </a:t>
            </a:r>
            <a:r>
              <a:rPr lang="vi-VN" sz="2200" b="0" i="0" dirty="0">
                <a:solidFill>
                  <a:srgbClr val="FF0000"/>
                </a:solidFill>
                <a:effectLst/>
                <a:latin typeface="+mj-lt"/>
              </a:rPr>
              <a:t>Liều bức xạ bên trong y tế (MIRD) .</a:t>
            </a:r>
            <a:br>
              <a:rPr lang="vi-VN" sz="2200" b="0" i="0" dirty="0">
                <a:solidFill>
                  <a:srgbClr val="FF0000"/>
                </a:solidFill>
                <a:effectLst/>
                <a:latin typeface="+mj-lt"/>
              </a:rPr>
            </a:br>
            <a:r>
              <a:rPr lang="vi-VN" sz="2200" b="0" i="0" dirty="0">
                <a:solidFill>
                  <a:srgbClr val="FF0000"/>
                </a:solidFill>
                <a:effectLst/>
                <a:latin typeface="+mj-lt"/>
              </a:rPr>
              <a:t>     </a:t>
            </a:r>
            <a:r>
              <a:rPr lang="vi-VN" sz="2200" b="0" i="0" dirty="0">
                <a:solidFill>
                  <a:srgbClr val="263238"/>
                </a:solidFill>
                <a:effectLst/>
                <a:latin typeface="+mj-lt"/>
              </a:rPr>
              <a:t>Công thức tính liều bức xạ truyền vào cơ quan đích là:</a:t>
            </a:r>
            <a:endParaRPr lang="en-US" sz="2200" b="0" i="0" dirty="0">
              <a:solidFill>
                <a:srgbClr val="263238"/>
              </a:solidFill>
              <a:effectLst/>
              <a:latin typeface="+mj-lt"/>
            </a:endParaRPr>
          </a:p>
          <a:p>
            <a:r>
              <a:rPr lang="vi-VN" sz="2200" dirty="0">
                <a:solidFill>
                  <a:srgbClr val="FF0000"/>
                </a:solidFill>
                <a:latin typeface="+mj-lt"/>
              </a:rPr>
              <a:t>	</a:t>
            </a:r>
            <a:r>
              <a:rPr lang="vi-VN" sz="2200" b="0" i="0" dirty="0">
                <a:solidFill>
                  <a:srgbClr val="FF0000"/>
                </a:solidFill>
                <a:effectLst/>
                <a:latin typeface="+mj-lt"/>
              </a:rPr>
              <a:t>D = Ã × S</a:t>
            </a:r>
            <a:br>
              <a:rPr lang="vi-VN" sz="2200" b="0" i="0" dirty="0">
                <a:effectLst/>
                <a:latin typeface="+mj-lt"/>
              </a:rPr>
            </a:br>
            <a:r>
              <a:rPr lang="vi-VN" sz="2200" b="0" i="0" dirty="0">
                <a:solidFill>
                  <a:srgbClr val="263238"/>
                </a:solidFill>
                <a:effectLst/>
                <a:latin typeface="+mj-lt"/>
              </a:rPr>
              <a:t>trong</a:t>
            </a:r>
            <a:r>
              <a:rPr lang="en-US" sz="2200" b="0" i="0" dirty="0">
                <a:solidFill>
                  <a:srgbClr val="263238"/>
                </a:solidFill>
                <a:effectLst/>
                <a:latin typeface="+mj-lt"/>
              </a:rPr>
              <a:t> </a:t>
            </a:r>
            <a:r>
              <a:rPr lang="vi-VN" sz="2200" b="0" i="0" dirty="0">
                <a:solidFill>
                  <a:srgbClr val="263238"/>
                </a:solidFill>
                <a:effectLst/>
                <a:latin typeface="+mj-lt"/>
              </a:rPr>
              <a:t>đó </a:t>
            </a:r>
            <a:endParaRPr lang="en-US" sz="2200" b="0" i="0" dirty="0">
              <a:solidFill>
                <a:srgbClr val="263238"/>
              </a:solidFill>
              <a:effectLst/>
              <a:latin typeface="+mj-lt"/>
            </a:endParaRPr>
          </a:p>
          <a:p>
            <a:pPr marL="342900" indent="-342900">
              <a:buFont typeface="Arial" panose="020B0604020202020204" pitchFamily="34" charset="0"/>
              <a:buChar char="•"/>
            </a:pPr>
            <a:r>
              <a:rPr lang="vi-VN" sz="2200" b="0" i="0" dirty="0">
                <a:solidFill>
                  <a:srgbClr val="263238"/>
                </a:solidFill>
                <a:effectLst/>
                <a:latin typeface="+mj-lt"/>
              </a:rPr>
              <a:t>D là </a:t>
            </a:r>
            <a:r>
              <a:rPr lang="vi-VN" sz="2200" b="0" i="0" dirty="0">
                <a:solidFill>
                  <a:srgbClr val="FF0000"/>
                </a:solidFill>
                <a:effectLst/>
                <a:latin typeface="+mj-lt"/>
              </a:rPr>
              <a:t>liều </a:t>
            </a:r>
            <a:r>
              <a:rPr lang="vi-VN" sz="2200" b="0" i="0" dirty="0">
                <a:solidFill>
                  <a:srgbClr val="263238"/>
                </a:solidFill>
                <a:effectLst/>
                <a:latin typeface="+mj-lt"/>
              </a:rPr>
              <a:t>(Gy Bq1 × giây) gửi vào cơ quan đích (T) trên mỗi đơn vị phóng xạ tích lũy trong cơ quan nguồn (S),</a:t>
            </a:r>
          </a:p>
          <a:p>
            <a:pPr marL="342900" indent="-342900">
              <a:buFont typeface="Arial" panose="020B0604020202020204" pitchFamily="34" charset="0"/>
              <a:buChar char="•"/>
            </a:pPr>
            <a:r>
              <a:rPr lang="vi-VN" sz="2200" dirty="0">
                <a:solidFill>
                  <a:srgbClr val="263238"/>
                </a:solidFill>
                <a:latin typeface="+mj-lt"/>
              </a:rPr>
              <a:t>Ã là hoạt độ phóng xạ tích lũy trong cơ quan nguồn (Bq × giây</a:t>
            </a:r>
            <a:r>
              <a:rPr lang="en-US" sz="2200" dirty="0">
                <a:solidFill>
                  <a:srgbClr val="263238"/>
                </a:solidFill>
                <a:latin typeface="+mj-lt"/>
              </a:rPr>
              <a:t>)</a:t>
            </a:r>
          </a:p>
          <a:p>
            <a:pPr marL="342900" indent="-342900">
              <a:buFont typeface="Arial" panose="020B0604020202020204" pitchFamily="34" charset="0"/>
              <a:buChar char="•"/>
            </a:pPr>
            <a:r>
              <a:rPr lang="en-US" sz="2200" b="0" i="0" dirty="0">
                <a:solidFill>
                  <a:srgbClr val="263238"/>
                </a:solidFill>
                <a:effectLst/>
                <a:latin typeface="Times New Roman" panose="02020603050405020304" pitchFamily="18" charset="0"/>
                <a:cs typeface="Times New Roman" panose="02020603050405020304" pitchFamily="18" charset="0"/>
              </a:rPr>
              <a:t>S </a:t>
            </a:r>
            <a:r>
              <a:rPr lang="en-US" sz="2200" b="0" i="0" dirty="0" err="1">
                <a:solidFill>
                  <a:srgbClr val="263238"/>
                </a:solidFill>
                <a:effectLst/>
                <a:latin typeface="Times New Roman" panose="02020603050405020304" pitchFamily="18" charset="0"/>
                <a:cs typeface="Times New Roman" panose="02020603050405020304" pitchFamily="18" charset="0"/>
              </a:rPr>
              <a:t>l</a:t>
            </a:r>
            <a:r>
              <a:rPr lang="en-US" sz="2200" dirty="0" err="1">
                <a:solidFill>
                  <a:srgbClr val="263238"/>
                </a:solidFill>
                <a:latin typeface="Times New Roman" panose="02020603050405020304" pitchFamily="18" charset="0"/>
                <a:cs typeface="Times New Roman" panose="02020603050405020304" pitchFamily="18" charset="0"/>
              </a:rPr>
              <a:t>à</a:t>
            </a:r>
            <a:r>
              <a:rPr lang="en-US" sz="2200" dirty="0">
                <a:solidFill>
                  <a:srgbClr val="263238"/>
                </a:solidFill>
                <a:latin typeface="Times New Roman" panose="02020603050405020304" pitchFamily="18" charset="0"/>
                <a:cs typeface="Times New Roman" panose="02020603050405020304" pitchFamily="18" charset="0"/>
              </a:rPr>
              <a:t> </a:t>
            </a:r>
            <a:r>
              <a:rPr lang="en-US" sz="2200" dirty="0" err="1">
                <a:solidFill>
                  <a:srgbClr val="263238"/>
                </a:solidFill>
                <a:latin typeface="Times New Roman" panose="02020603050405020304" pitchFamily="18" charset="0"/>
                <a:cs typeface="Times New Roman" panose="02020603050405020304" pitchFamily="18" charset="0"/>
              </a:rPr>
              <a:t>hệ</a:t>
            </a:r>
            <a:r>
              <a:rPr lang="en-US" sz="2200" dirty="0">
                <a:solidFill>
                  <a:srgbClr val="263238"/>
                </a:solidFill>
                <a:latin typeface="Times New Roman" panose="02020603050405020304" pitchFamily="18" charset="0"/>
                <a:cs typeface="Times New Roman" panose="02020603050405020304" pitchFamily="18" charset="0"/>
              </a:rPr>
              <a:t> </a:t>
            </a:r>
            <a:r>
              <a:rPr lang="en-US" sz="2200" dirty="0" err="1">
                <a:solidFill>
                  <a:srgbClr val="263238"/>
                </a:solidFill>
                <a:latin typeface="Times New Roman" panose="02020603050405020304" pitchFamily="18" charset="0"/>
                <a:cs typeface="Times New Roman" panose="02020603050405020304" pitchFamily="18" charset="0"/>
              </a:rPr>
              <a:t>số</a:t>
            </a:r>
            <a:r>
              <a:rPr lang="en-US" sz="2200" dirty="0">
                <a:solidFill>
                  <a:srgbClr val="263238"/>
                </a:solidFill>
                <a:latin typeface="Times New Roman" panose="02020603050405020304" pitchFamily="18" charset="0"/>
                <a:cs typeface="Times New Roman" panose="02020603050405020304" pitchFamily="18" charset="0"/>
              </a:rPr>
              <a:t> Snyder</a:t>
            </a:r>
            <a:br>
              <a:rPr lang="vi-VN" sz="2200" b="0" i="0" dirty="0">
                <a:solidFill>
                  <a:srgbClr val="263238"/>
                </a:solidFill>
                <a:effectLst/>
                <a:latin typeface="+mj-lt"/>
              </a:rPr>
            </a:br>
            <a:br>
              <a:rPr lang="vi-VN" sz="2200" dirty="0">
                <a:latin typeface="+mj-lt"/>
              </a:rPr>
            </a:br>
            <a:endParaRPr lang="en-US" sz="2200" dirty="0">
              <a:latin typeface="+mj-lt"/>
            </a:endParaRPr>
          </a:p>
        </p:txBody>
      </p:sp>
      <p:sp>
        <p:nvSpPr>
          <p:cNvPr id="6" name="TextBox 5">
            <a:extLst>
              <a:ext uri="{FF2B5EF4-FFF2-40B4-BE49-F238E27FC236}">
                <a16:creationId xmlns:a16="http://schemas.microsoft.com/office/drawing/2014/main" id="{241E9B56-7F1A-98E1-D24B-E29A067A2974}"/>
              </a:ext>
            </a:extLst>
          </p:cNvPr>
          <p:cNvSpPr txBox="1"/>
          <p:nvPr/>
        </p:nvSpPr>
        <p:spPr>
          <a:xfrm>
            <a:off x="594923" y="532725"/>
            <a:ext cx="8488330" cy="984885"/>
          </a:xfrm>
          <a:prstGeom prst="rect">
            <a:avLst/>
          </a:prstGeom>
          <a:noFill/>
        </p:spPr>
        <p:txBody>
          <a:bodyPr wrap="square">
            <a:spAutoFit/>
          </a:bodyPr>
          <a:lstStyle/>
          <a:p>
            <a:r>
              <a:rPr lang="vi-VN" sz="2800" b="1" i="0" dirty="0">
                <a:solidFill>
                  <a:srgbClr val="0091EA"/>
                </a:solidFill>
                <a:effectLst/>
                <a:latin typeface="+mj-lt"/>
              </a:rPr>
              <a:t>Ước tính liều bức xạ từ hình ảnh y tế</a:t>
            </a:r>
            <a:r>
              <a:rPr lang="vi-VN" sz="2800" b="1" dirty="0">
                <a:latin typeface="+mj-lt"/>
              </a:rPr>
              <a:t> </a:t>
            </a:r>
            <a:br>
              <a:rPr lang="vi-VN" sz="2800" b="1" dirty="0"/>
            </a:br>
            <a:endParaRPr lang="en-US" sz="2800" b="1" dirty="0"/>
          </a:p>
        </p:txBody>
      </p:sp>
      <p:sp>
        <p:nvSpPr>
          <p:cNvPr id="4" name="Circle: Hollow 3">
            <a:extLst>
              <a:ext uri="{FF2B5EF4-FFF2-40B4-BE49-F238E27FC236}">
                <a16:creationId xmlns:a16="http://schemas.microsoft.com/office/drawing/2014/main" id="{53CA66DD-EFBD-2716-AC46-56918B94B325}"/>
              </a:ext>
            </a:extLst>
          </p:cNvPr>
          <p:cNvSpPr/>
          <p:nvPr/>
        </p:nvSpPr>
        <p:spPr>
          <a:xfrm>
            <a:off x="583428" y="1567307"/>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5" name="Circle: Hollow 4">
            <a:extLst>
              <a:ext uri="{FF2B5EF4-FFF2-40B4-BE49-F238E27FC236}">
                <a16:creationId xmlns:a16="http://schemas.microsoft.com/office/drawing/2014/main" id="{CFE67466-A50C-8331-FD81-70288347B18A}"/>
              </a:ext>
            </a:extLst>
          </p:cNvPr>
          <p:cNvSpPr/>
          <p:nvPr/>
        </p:nvSpPr>
        <p:spPr>
          <a:xfrm>
            <a:off x="594923" y="2242981"/>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3407127075"/>
      </p:ext>
    </p:extLst>
  </p:cSld>
  <p:clrMapOvr>
    <a:masterClrMapping/>
  </p:clrMapOvr>
  <p:transition spd="slow">
    <p:randomBar dir="vert"/>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0823D19-18DE-450A-8582-157DA7549EA0}"/>
              </a:ext>
            </a:extLst>
          </p:cNvPr>
          <p:cNvPicPr>
            <a:picLocks noChangeAspect="1"/>
          </p:cNvPicPr>
          <p:nvPr/>
        </p:nvPicPr>
        <p:blipFill>
          <a:blip r:embed="rId2"/>
          <a:stretch>
            <a:fillRect/>
          </a:stretch>
        </p:blipFill>
        <p:spPr>
          <a:xfrm>
            <a:off x="1285875" y="1429274"/>
            <a:ext cx="9620250" cy="5066775"/>
          </a:xfrm>
          <a:prstGeom prst="rect">
            <a:avLst/>
          </a:prstGeom>
        </p:spPr>
      </p:pic>
      <p:sp>
        <p:nvSpPr>
          <p:cNvPr id="3" name="Rectangle 2">
            <a:extLst>
              <a:ext uri="{FF2B5EF4-FFF2-40B4-BE49-F238E27FC236}">
                <a16:creationId xmlns:a16="http://schemas.microsoft.com/office/drawing/2014/main" id="{79FD9C0D-AB5C-4C08-A1C5-5E413C734537}"/>
              </a:ext>
            </a:extLst>
          </p:cNvPr>
          <p:cNvSpPr/>
          <p:nvPr/>
        </p:nvSpPr>
        <p:spPr>
          <a:xfrm>
            <a:off x="1017771" y="558284"/>
            <a:ext cx="5601213" cy="630942"/>
          </a:xfrm>
          <a:prstGeom prst="rect">
            <a:avLst/>
          </a:prstGeom>
        </p:spPr>
        <p:txBody>
          <a:bodyPr wrap="none">
            <a:spAutoFit/>
          </a:bodyPr>
          <a:lstStyle/>
          <a:p>
            <a:r>
              <a:rPr lang="en-US" sz="3500" b="1" dirty="0" err="1">
                <a:solidFill>
                  <a:srgbClr val="00B0F0"/>
                </a:solidFill>
                <a:latin typeface="Times New Roman" panose="02020603050405020304" pitchFamily="18" charset="0"/>
                <a:cs typeface="Times New Roman" panose="02020603050405020304" pitchFamily="18" charset="0"/>
              </a:rPr>
              <a:t>Liều</a:t>
            </a:r>
            <a:r>
              <a:rPr lang="en-US" sz="3500" b="1" dirty="0">
                <a:solidFill>
                  <a:srgbClr val="00B0F0"/>
                </a:solidFill>
                <a:latin typeface="Times New Roman" panose="02020603050405020304" pitchFamily="18" charset="0"/>
                <a:cs typeface="Times New Roman" panose="02020603050405020304" pitchFamily="18" charset="0"/>
              </a:rPr>
              <a:t> </a:t>
            </a:r>
            <a:r>
              <a:rPr lang="en-US" sz="3500" b="1" dirty="0" err="1">
                <a:solidFill>
                  <a:srgbClr val="00B0F0"/>
                </a:solidFill>
                <a:latin typeface="Times New Roman" panose="02020603050405020304" pitchFamily="18" charset="0"/>
                <a:cs typeface="Times New Roman" panose="02020603050405020304" pitchFamily="18" charset="0"/>
              </a:rPr>
              <a:t>bức</a:t>
            </a:r>
            <a:r>
              <a:rPr lang="en-US" sz="3500" b="1" dirty="0">
                <a:solidFill>
                  <a:srgbClr val="00B0F0"/>
                </a:solidFill>
                <a:latin typeface="Times New Roman" panose="02020603050405020304" pitchFamily="18" charset="0"/>
                <a:cs typeface="Times New Roman" panose="02020603050405020304" pitchFamily="18" charset="0"/>
              </a:rPr>
              <a:t> </a:t>
            </a:r>
            <a:r>
              <a:rPr lang="en-US" sz="3500" b="1" dirty="0" err="1">
                <a:solidFill>
                  <a:srgbClr val="00B0F0"/>
                </a:solidFill>
                <a:latin typeface="Times New Roman" panose="02020603050405020304" pitchFamily="18" charset="0"/>
                <a:cs typeface="Times New Roman" panose="02020603050405020304" pitchFamily="18" charset="0"/>
              </a:rPr>
              <a:t>xạ</a:t>
            </a:r>
            <a:r>
              <a:rPr lang="en-US" sz="3500" b="1" dirty="0">
                <a:solidFill>
                  <a:srgbClr val="00B0F0"/>
                </a:solidFill>
                <a:latin typeface="Times New Roman" panose="02020603050405020304" pitchFamily="18" charset="0"/>
                <a:cs typeface="Times New Roman" panose="02020603050405020304" pitchFamily="18" charset="0"/>
              </a:rPr>
              <a:t> </a:t>
            </a:r>
            <a:r>
              <a:rPr lang="en-US" sz="3500" b="1" dirty="0" err="1">
                <a:solidFill>
                  <a:srgbClr val="00B0F0"/>
                </a:solidFill>
                <a:latin typeface="Times New Roman" panose="02020603050405020304" pitchFamily="18" charset="0"/>
                <a:cs typeface="Times New Roman" panose="02020603050405020304" pitchFamily="18" charset="0"/>
              </a:rPr>
              <a:t>từ</a:t>
            </a:r>
            <a:r>
              <a:rPr lang="en-US" sz="3500" b="1" dirty="0">
                <a:solidFill>
                  <a:srgbClr val="00B0F0"/>
                </a:solidFill>
                <a:latin typeface="Times New Roman" panose="02020603050405020304" pitchFamily="18" charset="0"/>
                <a:cs typeface="Times New Roman" panose="02020603050405020304" pitchFamily="18" charset="0"/>
              </a:rPr>
              <a:t> </a:t>
            </a:r>
            <a:r>
              <a:rPr lang="en-US" sz="3500" b="1" dirty="0" err="1">
                <a:solidFill>
                  <a:srgbClr val="00B0F0"/>
                </a:solidFill>
                <a:latin typeface="Times New Roman" panose="02020603050405020304" pitchFamily="18" charset="0"/>
                <a:cs typeface="Times New Roman" panose="02020603050405020304" pitchFamily="18" charset="0"/>
              </a:rPr>
              <a:t>hình</a:t>
            </a:r>
            <a:r>
              <a:rPr lang="en-US" sz="3500" b="1" dirty="0">
                <a:solidFill>
                  <a:srgbClr val="00B0F0"/>
                </a:solidFill>
                <a:latin typeface="Times New Roman" panose="02020603050405020304" pitchFamily="18" charset="0"/>
                <a:cs typeface="Times New Roman" panose="02020603050405020304" pitchFamily="18" charset="0"/>
              </a:rPr>
              <a:t> </a:t>
            </a:r>
            <a:r>
              <a:rPr lang="en-US" sz="3500" b="1" dirty="0" err="1">
                <a:solidFill>
                  <a:srgbClr val="00B0F0"/>
                </a:solidFill>
                <a:latin typeface="Times New Roman" panose="02020603050405020304" pitchFamily="18" charset="0"/>
                <a:cs typeface="Times New Roman" panose="02020603050405020304" pitchFamily="18" charset="0"/>
              </a:rPr>
              <a:t>ảnh</a:t>
            </a:r>
            <a:r>
              <a:rPr lang="en-US" sz="3500" b="1" dirty="0">
                <a:solidFill>
                  <a:srgbClr val="00B0F0"/>
                </a:solidFill>
                <a:latin typeface="Times New Roman" panose="02020603050405020304" pitchFamily="18" charset="0"/>
                <a:cs typeface="Times New Roman" panose="02020603050405020304" pitchFamily="18" charset="0"/>
              </a:rPr>
              <a:t> y </a:t>
            </a:r>
            <a:r>
              <a:rPr lang="en-US" sz="3500" b="1" dirty="0" err="1">
                <a:solidFill>
                  <a:srgbClr val="00B0F0"/>
                </a:solidFill>
                <a:latin typeface="Times New Roman" panose="02020603050405020304" pitchFamily="18" charset="0"/>
                <a:cs typeface="Times New Roman" panose="02020603050405020304" pitchFamily="18" charset="0"/>
              </a:rPr>
              <a:t>tế</a:t>
            </a:r>
            <a:endParaRPr lang="en-US" sz="3500" b="1" dirty="0">
              <a:solidFill>
                <a:srgbClr val="00B0F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04654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D46AF4E-D3D2-687E-C053-F12E3046CAC6}"/>
              </a:ext>
            </a:extLst>
          </p:cNvPr>
          <p:cNvSpPr txBox="1"/>
          <p:nvPr/>
        </p:nvSpPr>
        <p:spPr>
          <a:xfrm>
            <a:off x="811569" y="971301"/>
            <a:ext cx="6097554" cy="3231654"/>
          </a:xfrm>
          <a:prstGeom prst="rect">
            <a:avLst/>
          </a:prstGeom>
          <a:noFill/>
        </p:spPr>
        <p:txBody>
          <a:bodyPr wrap="square">
            <a:spAutoFit/>
          </a:bodyPr>
          <a:lstStyle/>
          <a:p>
            <a:r>
              <a:rPr lang="vi-VN" sz="4000" b="1" i="0" dirty="0">
                <a:solidFill>
                  <a:srgbClr val="0091EA"/>
                </a:solidFill>
                <a:effectLst/>
                <a:latin typeface="+mj-lt"/>
              </a:rPr>
              <a:t>Liều bức xạ</a:t>
            </a:r>
            <a:br>
              <a:rPr lang="vi-VN" sz="2000" b="0" i="0" dirty="0">
                <a:solidFill>
                  <a:srgbClr val="0091EA"/>
                </a:solidFill>
                <a:effectLst/>
                <a:latin typeface="+mj-lt"/>
              </a:rPr>
            </a:br>
            <a:r>
              <a:rPr lang="en-US" sz="2400" b="0" i="0" dirty="0" err="1">
                <a:solidFill>
                  <a:srgbClr val="263238"/>
                </a:solidFill>
                <a:effectLst/>
                <a:latin typeface="Times New Roman" panose="02020603050405020304" pitchFamily="18" charset="0"/>
                <a:cs typeface="Times New Roman" panose="02020603050405020304" pitchFamily="18" charset="0"/>
              </a:rPr>
              <a:t>Nội</a:t>
            </a:r>
            <a:r>
              <a:rPr lang="en-US" sz="2400" b="0" i="0" dirty="0">
                <a:solidFill>
                  <a:srgbClr val="263238"/>
                </a:solidFill>
                <a:effectLst/>
                <a:latin typeface="Times New Roman" panose="02020603050405020304" pitchFamily="18" charset="0"/>
                <a:cs typeface="Times New Roman" panose="02020603050405020304" pitchFamily="18" charset="0"/>
              </a:rPr>
              <a:t> </a:t>
            </a:r>
            <a:r>
              <a:rPr lang="en-US" sz="2400" b="0" i="0" dirty="0" err="1">
                <a:solidFill>
                  <a:srgbClr val="263238"/>
                </a:solidFill>
                <a:effectLst/>
                <a:latin typeface="Times New Roman" panose="02020603050405020304" pitchFamily="18" charset="0"/>
                <a:cs typeface="Times New Roman" panose="02020603050405020304" pitchFamily="18" charset="0"/>
              </a:rPr>
              <a:t>bộ</a:t>
            </a:r>
            <a:r>
              <a:rPr lang="en-US" sz="2400" b="0" i="0" dirty="0">
                <a:solidFill>
                  <a:srgbClr val="263238"/>
                </a:solidFill>
                <a:effectLst/>
                <a:latin typeface="Times New Roman" panose="02020603050405020304" pitchFamily="18" charset="0"/>
                <a:cs typeface="Times New Roman" panose="02020603050405020304" pitchFamily="18" charset="0"/>
              </a:rPr>
              <a:t> y </a:t>
            </a:r>
            <a:r>
              <a:rPr lang="en-US" sz="2400" b="0" i="0" dirty="0" err="1">
                <a:solidFill>
                  <a:srgbClr val="263238"/>
                </a:solidFill>
                <a:effectLst/>
                <a:latin typeface="Times New Roman" panose="02020603050405020304" pitchFamily="18" charset="0"/>
                <a:cs typeface="Times New Roman" panose="02020603050405020304" pitchFamily="18" charset="0"/>
              </a:rPr>
              <a:t>tế</a:t>
            </a:r>
            <a:br>
              <a:rPr lang="vi-VN" sz="2400" b="0" i="0" dirty="0">
                <a:solidFill>
                  <a:srgbClr val="263238"/>
                </a:solidFill>
                <a:effectLst/>
                <a:latin typeface="+mj-lt"/>
              </a:rPr>
            </a:br>
            <a:r>
              <a:rPr lang="en-US" sz="2400" b="0" i="0" dirty="0">
                <a:solidFill>
                  <a:srgbClr val="263238"/>
                </a:solidFill>
                <a:effectLst/>
                <a:latin typeface="+mj-lt"/>
              </a:rPr>
              <a:t>L</a:t>
            </a:r>
            <a:r>
              <a:rPr lang="vi-VN" sz="2400" b="0" i="0" dirty="0">
                <a:solidFill>
                  <a:srgbClr val="263238"/>
                </a:solidFill>
                <a:effectLst/>
                <a:latin typeface="+mj-lt"/>
              </a:rPr>
              <a:t>iều bức xạ bên trong y tế (MIRD)</a:t>
            </a:r>
            <a:br>
              <a:rPr lang="vi-VN" sz="2400" b="0" i="0" dirty="0">
                <a:solidFill>
                  <a:srgbClr val="263238"/>
                </a:solidFill>
                <a:effectLst/>
                <a:latin typeface="+mj-lt"/>
              </a:rPr>
            </a:br>
            <a:r>
              <a:rPr lang="vi-VN" sz="2400" b="0" i="0" dirty="0">
                <a:solidFill>
                  <a:srgbClr val="263238"/>
                </a:solidFill>
                <a:effectLst/>
                <a:latin typeface="+mj-lt"/>
              </a:rPr>
              <a:t>được sử dụng để ước tính liều</a:t>
            </a:r>
            <a:br>
              <a:rPr lang="vi-VN" sz="2400" b="0" i="0" dirty="0">
                <a:solidFill>
                  <a:srgbClr val="263238"/>
                </a:solidFill>
                <a:effectLst/>
                <a:latin typeface="+mj-lt"/>
              </a:rPr>
            </a:br>
            <a:r>
              <a:rPr lang="vi-VN" sz="2400" b="0" i="0" dirty="0">
                <a:solidFill>
                  <a:srgbClr val="263238"/>
                </a:solidFill>
                <a:effectLst/>
                <a:latin typeface="+mj-lt"/>
              </a:rPr>
              <a:t>bức xạ đến các cơ quan từ</a:t>
            </a:r>
            <a:br>
              <a:rPr lang="vi-VN" sz="2400" b="0" i="0" dirty="0">
                <a:solidFill>
                  <a:srgbClr val="263238"/>
                </a:solidFill>
                <a:effectLst/>
                <a:latin typeface="+mj-lt"/>
              </a:rPr>
            </a:br>
            <a:r>
              <a:rPr lang="vi-VN" sz="2400" b="0" i="0" dirty="0">
                <a:solidFill>
                  <a:srgbClr val="263238"/>
                </a:solidFill>
                <a:effectLst/>
                <a:latin typeface="+mj-lt"/>
              </a:rPr>
              <a:t>dược phẩm phóng xạ (không phải</a:t>
            </a:r>
            <a:br>
              <a:rPr lang="vi-VN" sz="2400" b="0" i="0" dirty="0">
                <a:solidFill>
                  <a:srgbClr val="263238"/>
                </a:solidFill>
                <a:effectLst/>
                <a:latin typeface="+mj-lt"/>
              </a:rPr>
            </a:br>
            <a:r>
              <a:rPr lang="vi-VN" sz="2400" b="0" i="0" dirty="0">
                <a:solidFill>
                  <a:srgbClr val="263238"/>
                </a:solidFill>
                <a:effectLst/>
                <a:latin typeface="+mj-lt"/>
              </a:rPr>
              <a:t>tất cả các cơ quan đều được hiển thị).</a:t>
            </a:r>
            <a:r>
              <a:rPr lang="vi-VN" sz="2400" dirty="0">
                <a:latin typeface="+mj-lt"/>
              </a:rPr>
              <a:t> </a:t>
            </a:r>
            <a:br>
              <a:rPr lang="vi-VN" sz="2000" dirty="0">
                <a:latin typeface="+mj-lt"/>
              </a:rPr>
            </a:br>
            <a:endParaRPr lang="en-US" sz="2000" dirty="0">
              <a:latin typeface="+mj-lt"/>
            </a:endParaRPr>
          </a:p>
        </p:txBody>
      </p:sp>
      <p:pic>
        <p:nvPicPr>
          <p:cNvPr id="2" name="Picture 1">
            <a:extLst>
              <a:ext uri="{FF2B5EF4-FFF2-40B4-BE49-F238E27FC236}">
                <a16:creationId xmlns:a16="http://schemas.microsoft.com/office/drawing/2014/main" id="{D6B47072-DA6C-469C-ACDC-C7CCFA5E5693}"/>
              </a:ext>
            </a:extLst>
          </p:cNvPr>
          <p:cNvPicPr>
            <a:picLocks noChangeAspect="1"/>
          </p:cNvPicPr>
          <p:nvPr/>
        </p:nvPicPr>
        <p:blipFill>
          <a:blip r:embed="rId2"/>
          <a:stretch>
            <a:fillRect/>
          </a:stretch>
        </p:blipFill>
        <p:spPr>
          <a:xfrm>
            <a:off x="5712278" y="400050"/>
            <a:ext cx="6068423" cy="6457950"/>
          </a:xfrm>
          <a:prstGeom prst="rect">
            <a:avLst/>
          </a:prstGeom>
        </p:spPr>
      </p:pic>
      <p:sp>
        <p:nvSpPr>
          <p:cNvPr id="4" name="Rectangle 3">
            <a:extLst>
              <a:ext uri="{FF2B5EF4-FFF2-40B4-BE49-F238E27FC236}">
                <a16:creationId xmlns:a16="http://schemas.microsoft.com/office/drawing/2014/main" id="{5AEA4D72-73C1-4601-9C4D-3D0B438A2370}"/>
              </a:ext>
            </a:extLst>
          </p:cNvPr>
          <p:cNvSpPr/>
          <p:nvPr/>
        </p:nvSpPr>
        <p:spPr>
          <a:xfrm>
            <a:off x="10632938" y="711945"/>
            <a:ext cx="1323975" cy="259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latin typeface="Times New Roman" panose="02020603050405020304" pitchFamily="18" charset="0"/>
                <a:cs typeface="Times New Roman" panose="02020603050405020304" pitchFamily="18" charset="0"/>
              </a:rPr>
              <a:t>Não</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FFCD95E6-C432-450B-B931-2C3F8498F36F}"/>
              </a:ext>
            </a:extLst>
          </p:cNvPr>
          <p:cNvSpPr/>
          <p:nvPr/>
        </p:nvSpPr>
        <p:spPr>
          <a:xfrm>
            <a:off x="10670168" y="1153518"/>
            <a:ext cx="1323975" cy="259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latin typeface="Times New Roman" panose="02020603050405020304" pitchFamily="18" charset="0"/>
                <a:cs typeface="Times New Roman" panose="02020603050405020304" pitchFamily="18" charset="0"/>
              </a:rPr>
              <a:t>Đầu</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lâu</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B85DA0CB-20EF-4330-8830-0ED402B24B9E}"/>
              </a:ext>
            </a:extLst>
          </p:cNvPr>
          <p:cNvSpPr/>
          <p:nvPr/>
        </p:nvSpPr>
        <p:spPr>
          <a:xfrm>
            <a:off x="10472313" y="1759695"/>
            <a:ext cx="1719688" cy="259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Times New Roman" panose="02020603050405020304" pitchFamily="18" charset="0"/>
                <a:cs typeface="Times New Roman" panose="02020603050405020304" pitchFamily="18" charset="0"/>
              </a:rPr>
              <a:t>X</a:t>
            </a:r>
            <a:r>
              <a:rPr lang="vi-VN" sz="2200" dirty="0">
                <a:solidFill>
                  <a:schemeClr val="tx1"/>
                </a:solidFill>
                <a:latin typeface="Times New Roman" panose="02020603050405020304" pitchFamily="18" charset="0"/>
                <a:cs typeface="Times New Roman" panose="02020603050405020304" pitchFamily="18" charset="0"/>
              </a:rPr>
              <a:t>ư</a:t>
            </a:r>
            <a:r>
              <a:rPr lang="en-US" sz="2200" dirty="0" err="1">
                <a:solidFill>
                  <a:schemeClr val="tx1"/>
                </a:solidFill>
                <a:latin typeface="Times New Roman" panose="02020603050405020304" pitchFamily="18" charset="0"/>
                <a:cs typeface="Times New Roman" panose="02020603050405020304" pitchFamily="18" charset="0"/>
              </a:rPr>
              <a:t>ơng</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sống</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0AAEE126-93AC-4081-9369-9043BFCFC429}"/>
              </a:ext>
            </a:extLst>
          </p:cNvPr>
          <p:cNvSpPr/>
          <p:nvPr/>
        </p:nvSpPr>
        <p:spPr>
          <a:xfrm>
            <a:off x="10670169" y="3001741"/>
            <a:ext cx="1323975" cy="259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latin typeface="Times New Roman" panose="02020603050405020304" pitchFamily="18" charset="0"/>
                <a:cs typeface="Times New Roman" panose="02020603050405020304" pitchFamily="18" charset="0"/>
              </a:rPr>
              <a:t>Trái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tim</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2F046D88-A0FD-408C-B256-EFD23FF08F4F}"/>
              </a:ext>
            </a:extLst>
          </p:cNvPr>
          <p:cNvSpPr/>
          <p:nvPr/>
        </p:nvSpPr>
        <p:spPr>
          <a:xfrm>
            <a:off x="10662376" y="3428468"/>
            <a:ext cx="1323975" cy="259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latin typeface="Times New Roman" panose="02020603050405020304" pitchFamily="18" charset="0"/>
                <a:cs typeface="Times New Roman" panose="02020603050405020304" pitchFamily="18" charset="0"/>
              </a:rPr>
              <a:t>Phổi</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632E1260-A067-474F-8151-F2E87F8ED5B9}"/>
              </a:ext>
            </a:extLst>
          </p:cNvPr>
          <p:cNvSpPr/>
          <p:nvPr/>
        </p:nvSpPr>
        <p:spPr>
          <a:xfrm>
            <a:off x="10632937" y="4114109"/>
            <a:ext cx="1323975" cy="259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latin typeface="Times New Roman" panose="02020603050405020304" pitchFamily="18" charset="0"/>
                <a:cs typeface="Times New Roman" panose="02020603050405020304" pitchFamily="18" charset="0"/>
              </a:rPr>
              <a:t>Dạ</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dày</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A405602D-3D92-4C41-BE3D-8C224F105A95}"/>
              </a:ext>
            </a:extLst>
          </p:cNvPr>
          <p:cNvSpPr/>
          <p:nvPr/>
        </p:nvSpPr>
        <p:spPr>
          <a:xfrm>
            <a:off x="10632937" y="4476983"/>
            <a:ext cx="1323975" cy="259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latin typeface="Times New Roman" panose="02020603050405020304" pitchFamily="18" charset="0"/>
                <a:cs typeface="Times New Roman" panose="02020603050405020304" pitchFamily="18" charset="0"/>
              </a:rPr>
              <a:t>Thận</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3347E633-5DBD-44A4-BF76-E5CF9999D2BD}"/>
              </a:ext>
            </a:extLst>
          </p:cNvPr>
          <p:cNvSpPr/>
          <p:nvPr/>
        </p:nvSpPr>
        <p:spPr>
          <a:xfrm>
            <a:off x="10632937" y="5078538"/>
            <a:ext cx="1434592" cy="7115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latin typeface="Times New Roman" panose="02020603050405020304" pitchFamily="18" charset="0"/>
                <a:cs typeface="Times New Roman" panose="02020603050405020304" pitchFamily="18" charset="0"/>
              </a:rPr>
              <a:t>Ruột</a:t>
            </a:r>
            <a:r>
              <a:rPr lang="en-US" sz="2400" dirty="0">
                <a:solidFill>
                  <a:schemeClr val="tx1"/>
                </a:solidFill>
                <a:latin typeface="Times New Roman" panose="02020603050405020304" pitchFamily="18" charset="0"/>
                <a:cs typeface="Times New Roman" panose="02020603050405020304" pitchFamily="18" charset="0"/>
              </a:rPr>
              <a:t> non</a:t>
            </a:r>
          </a:p>
        </p:txBody>
      </p:sp>
      <p:sp>
        <p:nvSpPr>
          <p:cNvPr id="13" name="Rectangle 12">
            <a:extLst>
              <a:ext uri="{FF2B5EF4-FFF2-40B4-BE49-F238E27FC236}">
                <a16:creationId xmlns:a16="http://schemas.microsoft.com/office/drawing/2014/main" id="{7AF87A0B-6BFF-43CD-B7E0-740F4310D491}"/>
              </a:ext>
            </a:extLst>
          </p:cNvPr>
          <p:cNvSpPr/>
          <p:nvPr/>
        </p:nvSpPr>
        <p:spPr>
          <a:xfrm>
            <a:off x="10632936" y="6061227"/>
            <a:ext cx="1323975" cy="259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latin typeface="Times New Roman" panose="02020603050405020304" pitchFamily="18" charset="0"/>
                <a:cs typeface="Times New Roman" panose="02020603050405020304" pitchFamily="18" charset="0"/>
              </a:rPr>
              <a:t>Bọng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đái</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24C5AA1E-B97E-4BE8-9F65-818E47768130}"/>
              </a:ext>
            </a:extLst>
          </p:cNvPr>
          <p:cNvSpPr/>
          <p:nvPr/>
        </p:nvSpPr>
        <p:spPr>
          <a:xfrm>
            <a:off x="5790798" y="2327772"/>
            <a:ext cx="1323975" cy="259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Times New Roman" panose="02020603050405020304" pitchFamily="18" charset="0"/>
                <a:cs typeface="Times New Roman" panose="02020603050405020304" pitchFamily="18" charset="0"/>
              </a:rPr>
              <a:t>X</a:t>
            </a:r>
            <a:r>
              <a:rPr lang="vi-VN" sz="2400" dirty="0">
                <a:solidFill>
                  <a:schemeClr val="tx1"/>
                </a:solidFill>
                <a:latin typeface="Times New Roman" panose="02020603050405020304" pitchFamily="18" charset="0"/>
                <a:cs typeface="Times New Roman" panose="02020603050405020304" pitchFamily="18" charset="0"/>
              </a:rPr>
              <a:t>ư</a:t>
            </a:r>
            <a:r>
              <a:rPr lang="en-US" sz="2400" dirty="0" err="1">
                <a:solidFill>
                  <a:schemeClr val="tx1"/>
                </a:solidFill>
                <a:latin typeface="Times New Roman" panose="02020603050405020304" pitchFamily="18" charset="0"/>
                <a:cs typeface="Times New Roman" panose="02020603050405020304" pitchFamily="18" charset="0"/>
              </a:rPr>
              <a:t>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cánh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tay</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B38163FF-E74C-4F72-9D7C-2D2653A12782}"/>
              </a:ext>
            </a:extLst>
          </p:cNvPr>
          <p:cNvSpPr/>
          <p:nvPr/>
        </p:nvSpPr>
        <p:spPr>
          <a:xfrm>
            <a:off x="4891504" y="4774206"/>
            <a:ext cx="2128421" cy="9500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dirty="0" err="1">
                <a:solidFill>
                  <a:schemeClr val="tx1"/>
                </a:solidFill>
                <a:latin typeface="Times New Roman" panose="02020603050405020304" pitchFamily="18" charset="0"/>
                <a:cs typeface="Times New Roman" panose="02020603050405020304" pitchFamily="18" charset="0"/>
              </a:rPr>
              <a:t>Ruột</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già</a:t>
            </a:r>
            <a:endParaRPr lang="en-US" sz="2400" dirty="0">
              <a:solidFill>
                <a:schemeClr val="tx1"/>
              </a:solidFill>
              <a:latin typeface="Times New Roman" panose="02020603050405020304" pitchFamily="18" charset="0"/>
              <a:cs typeface="Times New Roman" panose="02020603050405020304" pitchFamily="18" charset="0"/>
            </a:endParaRPr>
          </a:p>
          <a:p>
            <a:pPr algn="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trên</a:t>
            </a:r>
            <a:r>
              <a:rPr lang="en-US" sz="2400" dirty="0">
                <a:solidFill>
                  <a:schemeClr val="tx1"/>
                </a:solidFill>
                <a:latin typeface="Times New Roman" panose="02020603050405020304" pitchFamily="18" charset="0"/>
                <a:cs typeface="Times New Roman" panose="02020603050405020304" pitchFamily="18" charset="0"/>
              </a:rPr>
              <a:t> </a:t>
            </a:r>
          </a:p>
        </p:txBody>
      </p:sp>
      <p:sp>
        <p:nvSpPr>
          <p:cNvPr id="16" name="Rectangle 15">
            <a:extLst>
              <a:ext uri="{FF2B5EF4-FFF2-40B4-BE49-F238E27FC236}">
                <a16:creationId xmlns:a16="http://schemas.microsoft.com/office/drawing/2014/main" id="{326C5CC3-44E4-4EBD-A177-D997F064087E}"/>
              </a:ext>
            </a:extLst>
          </p:cNvPr>
          <p:cNvSpPr/>
          <p:nvPr/>
        </p:nvSpPr>
        <p:spPr>
          <a:xfrm>
            <a:off x="5241299" y="6221786"/>
            <a:ext cx="1718947" cy="1975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Times New Roman" panose="02020603050405020304" pitchFamily="18" charset="0"/>
                <a:cs typeface="Times New Roman" panose="02020603050405020304" pitchFamily="18" charset="0"/>
              </a:rPr>
              <a:t>X</a:t>
            </a:r>
            <a:r>
              <a:rPr lang="vi-VN" sz="2400" dirty="0">
                <a:solidFill>
                  <a:schemeClr val="tx1"/>
                </a:solidFill>
                <a:latin typeface="Times New Roman" panose="02020603050405020304" pitchFamily="18" charset="0"/>
                <a:cs typeface="Times New Roman" panose="02020603050405020304" pitchFamily="18" charset="0"/>
              </a:rPr>
              <a:t>ư</a:t>
            </a:r>
            <a:r>
              <a:rPr lang="en-US" sz="2400" dirty="0" err="1">
                <a:solidFill>
                  <a:schemeClr val="tx1"/>
                </a:solidFill>
                <a:latin typeface="Times New Roman" panose="02020603050405020304" pitchFamily="18" charset="0"/>
                <a:cs typeface="Times New Roman" panose="02020603050405020304" pitchFamily="18" charset="0"/>
              </a:rPr>
              <a:t>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chậu</a:t>
            </a:r>
            <a:endParaRPr lang="en-US"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6752137"/>
      </p:ext>
    </p:extLst>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9B66A6-18C8-4D30-AEBB-465701014F92}"/>
              </a:ext>
            </a:extLst>
          </p:cNvPr>
          <p:cNvSpPr txBox="1"/>
          <p:nvPr/>
        </p:nvSpPr>
        <p:spPr>
          <a:xfrm>
            <a:off x="301495" y="336105"/>
            <a:ext cx="6097554" cy="984885"/>
          </a:xfrm>
          <a:prstGeom prst="rect">
            <a:avLst/>
          </a:prstGeom>
          <a:noFill/>
        </p:spPr>
        <p:txBody>
          <a:bodyPr wrap="square">
            <a:spAutoFit/>
          </a:bodyPr>
          <a:lstStyle/>
          <a:p>
            <a:r>
              <a:rPr lang="en-US" sz="4000" b="1" i="0" dirty="0" err="1">
                <a:solidFill>
                  <a:srgbClr val="0091EA"/>
                </a:solidFill>
                <a:effectLst/>
                <a:latin typeface="Times New Roman" panose="02020603050405020304" pitchFamily="18" charset="0"/>
                <a:cs typeface="Times New Roman" panose="02020603050405020304" pitchFamily="18" charset="0"/>
              </a:rPr>
              <a:t>Liều</a:t>
            </a:r>
            <a:r>
              <a:rPr lang="en-US" sz="4000" b="1" i="0" dirty="0">
                <a:solidFill>
                  <a:srgbClr val="0091EA"/>
                </a:solidFill>
                <a:effectLst/>
                <a:latin typeface="Times New Roman" panose="02020603050405020304" pitchFamily="18" charset="0"/>
                <a:cs typeface="Times New Roman" panose="02020603050405020304" pitchFamily="18" charset="0"/>
              </a:rPr>
              <a:t> (l</a:t>
            </a:r>
            <a:r>
              <a:rPr lang="vi-VN" sz="4000" b="1" i="0" dirty="0">
                <a:solidFill>
                  <a:srgbClr val="0091EA"/>
                </a:solidFill>
                <a:effectLst/>
                <a:latin typeface="Times New Roman" panose="02020603050405020304" pitchFamily="18" charset="0"/>
                <a:cs typeface="Times New Roman" panose="02020603050405020304" pitchFamily="18" charset="0"/>
              </a:rPr>
              <a:t>ư</a:t>
            </a:r>
            <a:r>
              <a:rPr lang="en-US" sz="4000" b="1" dirty="0" err="1">
                <a:solidFill>
                  <a:srgbClr val="0091EA"/>
                </a:solidFill>
                <a:latin typeface="Times New Roman" panose="02020603050405020304" pitchFamily="18" charset="0"/>
                <a:cs typeface="Times New Roman" panose="02020603050405020304" pitchFamily="18" charset="0"/>
              </a:rPr>
              <a:t>ợng</a:t>
            </a:r>
            <a:r>
              <a:rPr lang="en-US" sz="4000" b="1" dirty="0">
                <a:solidFill>
                  <a:srgbClr val="0091EA"/>
                </a:solidFill>
                <a:latin typeface="Times New Roman" panose="02020603050405020304" pitchFamily="18" charset="0"/>
                <a:cs typeface="Times New Roman" panose="02020603050405020304" pitchFamily="18" charset="0"/>
              </a:rPr>
              <a:t>) </a:t>
            </a:r>
            <a:r>
              <a:rPr lang="en-US" sz="4000" b="1" i="0" dirty="0" err="1">
                <a:solidFill>
                  <a:srgbClr val="0091EA"/>
                </a:solidFill>
                <a:effectLst/>
                <a:latin typeface="Times New Roman" panose="02020603050405020304" pitchFamily="18" charset="0"/>
                <a:cs typeface="Times New Roman" panose="02020603050405020304" pitchFamily="18" charset="0"/>
              </a:rPr>
              <a:t>bức</a:t>
            </a:r>
            <a:r>
              <a:rPr lang="en-US" sz="4000" b="1" i="0" dirty="0">
                <a:solidFill>
                  <a:srgbClr val="0091EA"/>
                </a:solidFill>
                <a:effectLst/>
                <a:latin typeface="Times New Roman" panose="02020603050405020304" pitchFamily="18" charset="0"/>
                <a:cs typeface="Times New Roman" panose="02020603050405020304" pitchFamily="18" charset="0"/>
              </a:rPr>
              <a:t> </a:t>
            </a:r>
            <a:r>
              <a:rPr lang="en-US" sz="4000" b="1" i="0" dirty="0" err="1">
                <a:solidFill>
                  <a:srgbClr val="0091EA"/>
                </a:solidFill>
                <a:effectLst/>
                <a:latin typeface="Times New Roman" panose="02020603050405020304" pitchFamily="18" charset="0"/>
                <a:cs typeface="Times New Roman" panose="02020603050405020304" pitchFamily="18" charset="0"/>
              </a:rPr>
              <a:t>xạ</a:t>
            </a:r>
            <a:r>
              <a:rPr lang="en-US" sz="4000" b="1" dirty="0">
                <a:latin typeface="Times New Roman" panose="02020603050405020304" pitchFamily="18" charset="0"/>
                <a:cs typeface="Times New Roman" panose="02020603050405020304" pitchFamily="18" charset="0"/>
              </a:rPr>
              <a:t> </a:t>
            </a:r>
            <a:br>
              <a:rPr lang="en-US" dirty="0"/>
            </a:br>
            <a:endParaRPr lang="en-US" dirty="0"/>
          </a:p>
        </p:txBody>
      </p:sp>
      <p:pic>
        <p:nvPicPr>
          <p:cNvPr id="4" name="Picture 3">
            <a:extLst>
              <a:ext uri="{FF2B5EF4-FFF2-40B4-BE49-F238E27FC236}">
                <a16:creationId xmlns:a16="http://schemas.microsoft.com/office/drawing/2014/main" id="{3F0E0F35-EBB4-4B3C-B723-A72B189548AF}"/>
              </a:ext>
            </a:extLst>
          </p:cNvPr>
          <p:cNvPicPr>
            <a:picLocks noChangeAspect="1"/>
          </p:cNvPicPr>
          <p:nvPr/>
        </p:nvPicPr>
        <p:blipFill>
          <a:blip r:embed="rId2"/>
          <a:stretch>
            <a:fillRect/>
          </a:stretch>
        </p:blipFill>
        <p:spPr>
          <a:xfrm>
            <a:off x="457200" y="1190625"/>
            <a:ext cx="11277600" cy="5331270"/>
          </a:xfrm>
          <a:prstGeom prst="rect">
            <a:avLst/>
          </a:prstGeom>
        </p:spPr>
      </p:pic>
      <p:sp>
        <p:nvSpPr>
          <p:cNvPr id="5" name="Rectangle 4">
            <a:extLst>
              <a:ext uri="{FF2B5EF4-FFF2-40B4-BE49-F238E27FC236}">
                <a16:creationId xmlns:a16="http://schemas.microsoft.com/office/drawing/2014/main" id="{DCF53BE8-B7A6-42ED-839D-FF8F521D2E52}"/>
              </a:ext>
            </a:extLst>
          </p:cNvPr>
          <p:cNvSpPr/>
          <p:nvPr/>
        </p:nvSpPr>
        <p:spPr>
          <a:xfrm>
            <a:off x="723900" y="1428750"/>
            <a:ext cx="1323975" cy="4762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t>
            </a:r>
            <a:r>
              <a:rPr lang="vi-VN" sz="2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a:t>
            </a:r>
            <a:r>
              <a:rPr lang="en-US" sz="2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200" b="1" dirty="0" err="1">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quan</a:t>
            </a:r>
            <a:endParaRPr lang="en-US" sz="2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78588E86-AFB4-46C8-8E92-BF9D72792A7F}"/>
              </a:ext>
            </a:extLst>
          </p:cNvPr>
          <p:cNvSpPr/>
          <p:nvPr/>
        </p:nvSpPr>
        <p:spPr>
          <a:xfrm>
            <a:off x="2531122" y="1323975"/>
            <a:ext cx="3048777" cy="581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err="1">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Liều</a:t>
            </a:r>
            <a:r>
              <a:rPr lang="en-US" sz="2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l</a:t>
            </a:r>
            <a:r>
              <a:rPr lang="vi-VN" sz="2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200" b="1" dirty="0" err="1">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ợng</a:t>
            </a:r>
            <a:r>
              <a:rPr lang="en-US" sz="2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US" sz="2200" b="1" dirty="0" err="1">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bức</a:t>
            </a:r>
            <a:r>
              <a:rPr lang="en-US" sz="2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200" b="1" dirty="0" err="1">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xạ</a:t>
            </a:r>
            <a:endParaRPr lang="en-US" sz="2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B6BD0B8C-0AD1-412D-9FAB-98B3B1953971}"/>
              </a:ext>
            </a:extLst>
          </p:cNvPr>
          <p:cNvSpPr/>
          <p:nvPr/>
        </p:nvSpPr>
        <p:spPr>
          <a:xfrm>
            <a:off x="8181975" y="1428750"/>
            <a:ext cx="1323975" cy="4762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err="1">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Liều</a:t>
            </a:r>
            <a:r>
              <a:rPr lang="en-US" sz="2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200" b="1" dirty="0" err="1">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a:t>
            </a:r>
            <a:endParaRPr lang="en-US" sz="2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64DCD114-E71E-4ADD-852B-399E8011DE3D}"/>
              </a:ext>
            </a:extLst>
          </p:cNvPr>
          <p:cNvSpPr/>
          <p:nvPr/>
        </p:nvSpPr>
        <p:spPr>
          <a:xfrm>
            <a:off x="809625" y="2247900"/>
            <a:ext cx="1066800" cy="3048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Times New Roman" panose="02020603050405020304" pitchFamily="18" charset="0"/>
                <a:cs typeface="Times New Roman" panose="02020603050405020304" pitchFamily="18" charset="0"/>
              </a:rPr>
              <a:t>X</a:t>
            </a:r>
            <a:r>
              <a:rPr lang="vi-VN" sz="2200" dirty="0">
                <a:solidFill>
                  <a:schemeClr val="tx1"/>
                </a:solidFill>
                <a:latin typeface="Times New Roman" panose="02020603050405020304" pitchFamily="18" charset="0"/>
                <a:cs typeface="Times New Roman" panose="02020603050405020304" pitchFamily="18" charset="0"/>
              </a:rPr>
              <a:t>ư</a:t>
            </a:r>
            <a:r>
              <a:rPr lang="en-US" sz="2200" dirty="0" err="1">
                <a:solidFill>
                  <a:schemeClr val="tx1"/>
                </a:solidFill>
                <a:latin typeface="Times New Roman" panose="02020603050405020304" pitchFamily="18" charset="0"/>
                <a:cs typeface="Times New Roman" panose="02020603050405020304" pitchFamily="18" charset="0"/>
              </a:rPr>
              <a:t>ơng</a:t>
            </a:r>
            <a:r>
              <a:rPr lang="en-US" sz="2200" dirty="0">
                <a:solidFill>
                  <a:schemeClr val="tx1"/>
                </a:solidFill>
                <a:latin typeface="Times New Roman" panose="02020603050405020304" pitchFamily="18" charset="0"/>
                <a:cs typeface="Times New Roman" panose="02020603050405020304" pitchFamily="18" charset="0"/>
              </a:rPr>
              <a:t> </a:t>
            </a:r>
          </a:p>
        </p:txBody>
      </p:sp>
      <p:sp>
        <p:nvSpPr>
          <p:cNvPr id="9" name="Rectangle 8">
            <a:extLst>
              <a:ext uri="{FF2B5EF4-FFF2-40B4-BE49-F238E27FC236}">
                <a16:creationId xmlns:a16="http://schemas.microsoft.com/office/drawing/2014/main" id="{E28E0458-B4BD-4ADF-A40A-8AEA2BDCFFA6}"/>
              </a:ext>
            </a:extLst>
          </p:cNvPr>
          <p:cNvSpPr/>
          <p:nvPr/>
        </p:nvSpPr>
        <p:spPr>
          <a:xfrm>
            <a:off x="781049" y="3181762"/>
            <a:ext cx="1323975" cy="3048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err="1">
                <a:solidFill>
                  <a:schemeClr val="tx1"/>
                </a:solidFill>
                <a:latin typeface="Times New Roman" panose="02020603050405020304" pitchFamily="18" charset="0"/>
                <a:cs typeface="Times New Roman" panose="02020603050405020304" pitchFamily="18" charset="0"/>
              </a:rPr>
              <a:t>Trái</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tim</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7252838B-0574-4C91-9431-6B51AD7B1CF3}"/>
              </a:ext>
            </a:extLst>
          </p:cNvPr>
          <p:cNvSpPr/>
          <p:nvPr/>
        </p:nvSpPr>
        <p:spPr>
          <a:xfrm>
            <a:off x="809625" y="4116036"/>
            <a:ext cx="1323975" cy="3048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a:solidFill>
                  <a:schemeClr val="tx1"/>
                </a:solidFill>
                <a:latin typeface="Times New Roman" panose="02020603050405020304" pitchFamily="18" charset="0"/>
                <a:cs typeface="Times New Roman" panose="02020603050405020304" pitchFamily="18" charset="0"/>
              </a:rPr>
              <a:t>Gan</a:t>
            </a:r>
          </a:p>
        </p:txBody>
      </p:sp>
      <p:sp>
        <p:nvSpPr>
          <p:cNvPr id="11" name="Rectangle 10">
            <a:extLst>
              <a:ext uri="{FF2B5EF4-FFF2-40B4-BE49-F238E27FC236}">
                <a16:creationId xmlns:a16="http://schemas.microsoft.com/office/drawing/2014/main" id="{B96D9AAE-C19E-42D6-AF93-3519C75D55BB}"/>
              </a:ext>
            </a:extLst>
          </p:cNvPr>
          <p:cNvSpPr/>
          <p:nvPr/>
        </p:nvSpPr>
        <p:spPr>
          <a:xfrm>
            <a:off x="809625" y="5114925"/>
            <a:ext cx="1323975" cy="3048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err="1">
                <a:solidFill>
                  <a:schemeClr val="tx1"/>
                </a:solidFill>
                <a:latin typeface="Times New Roman" panose="02020603050405020304" pitchFamily="18" charset="0"/>
                <a:cs typeface="Times New Roman" panose="02020603050405020304" pitchFamily="18" charset="0"/>
              </a:rPr>
              <a:t>Lách</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B4B33A31-C538-4913-BD58-C04C4A1B5423}"/>
              </a:ext>
            </a:extLst>
          </p:cNvPr>
          <p:cNvSpPr/>
          <p:nvPr/>
        </p:nvSpPr>
        <p:spPr>
          <a:xfrm>
            <a:off x="723900" y="2743200"/>
            <a:ext cx="952501"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err="1">
                <a:solidFill>
                  <a:schemeClr val="tx1"/>
                </a:solidFill>
                <a:latin typeface="Times New Roman" panose="02020603050405020304" pitchFamily="18" charset="0"/>
                <a:cs typeface="Times New Roman" panose="02020603050405020304" pitchFamily="18" charset="0"/>
              </a:rPr>
              <a:t>Não</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3E8CE27D-4272-40F3-83DB-78BF2F603E13}"/>
              </a:ext>
            </a:extLst>
          </p:cNvPr>
          <p:cNvSpPr/>
          <p:nvPr/>
        </p:nvSpPr>
        <p:spPr>
          <a:xfrm>
            <a:off x="781049" y="3677062"/>
            <a:ext cx="123825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err="1">
                <a:solidFill>
                  <a:schemeClr val="tx1"/>
                </a:solidFill>
                <a:latin typeface="Times New Roman" panose="02020603050405020304" pitchFamily="18" charset="0"/>
                <a:cs typeface="Times New Roman" panose="02020603050405020304" pitchFamily="18" charset="0"/>
              </a:rPr>
              <a:t>Thận</a:t>
            </a:r>
            <a:r>
              <a:rPr lang="en-US" sz="2200" dirty="0">
                <a:solidFill>
                  <a:schemeClr val="tx1"/>
                </a:solidFill>
                <a:latin typeface="Times New Roman" panose="02020603050405020304" pitchFamily="18" charset="0"/>
                <a:cs typeface="Times New Roman" panose="02020603050405020304" pitchFamily="18" charset="0"/>
              </a:rPr>
              <a:t> </a:t>
            </a:r>
          </a:p>
        </p:txBody>
      </p:sp>
      <p:sp>
        <p:nvSpPr>
          <p:cNvPr id="14" name="Rectangle 13">
            <a:extLst>
              <a:ext uri="{FF2B5EF4-FFF2-40B4-BE49-F238E27FC236}">
                <a16:creationId xmlns:a16="http://schemas.microsoft.com/office/drawing/2014/main" id="{A8C0A5B4-E504-446F-96C8-4EC696209B15}"/>
              </a:ext>
            </a:extLst>
          </p:cNvPr>
          <p:cNvSpPr/>
          <p:nvPr/>
        </p:nvSpPr>
        <p:spPr>
          <a:xfrm>
            <a:off x="728661" y="4632547"/>
            <a:ext cx="952501"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err="1">
                <a:solidFill>
                  <a:schemeClr val="tx1"/>
                </a:solidFill>
                <a:latin typeface="Times New Roman" panose="02020603050405020304" pitchFamily="18" charset="0"/>
                <a:cs typeface="Times New Roman" panose="02020603050405020304" pitchFamily="18" charset="0"/>
              </a:rPr>
              <a:t>Phổi</a:t>
            </a:r>
            <a:endParaRPr lang="en-US" sz="2200" dirty="0">
              <a:solidFill>
                <a:schemeClr val="tx1"/>
              </a:solidFill>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9FD22D8B-C587-42F1-A4E0-C52EF7902D8B}"/>
              </a:ext>
            </a:extLst>
          </p:cNvPr>
          <p:cNvSpPr/>
          <p:nvPr/>
        </p:nvSpPr>
        <p:spPr>
          <a:xfrm>
            <a:off x="652168" y="5566409"/>
            <a:ext cx="1847851"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dirty="0" err="1">
                <a:solidFill>
                  <a:schemeClr val="tx1"/>
                </a:solidFill>
                <a:latin typeface="Times New Roman" panose="02020603050405020304" pitchFamily="18" charset="0"/>
                <a:cs typeface="Times New Roman" panose="02020603050405020304" pitchFamily="18" charset="0"/>
              </a:rPr>
              <a:t>Toàn</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thân</a:t>
            </a:r>
            <a:endParaRPr lang="en-US" sz="2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15053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4E8AB64-65E2-43B9-A8EF-5BAA5DD1B786}"/>
              </a:ext>
            </a:extLst>
          </p:cNvPr>
          <p:cNvPicPr>
            <a:picLocks noChangeAspect="1"/>
          </p:cNvPicPr>
          <p:nvPr/>
        </p:nvPicPr>
        <p:blipFill>
          <a:blip r:embed="rId2"/>
          <a:stretch>
            <a:fillRect/>
          </a:stretch>
        </p:blipFill>
        <p:spPr>
          <a:xfrm>
            <a:off x="1574913" y="0"/>
            <a:ext cx="9042174" cy="6858000"/>
          </a:xfrm>
          <a:prstGeom prst="rect">
            <a:avLst/>
          </a:prstGeom>
        </p:spPr>
      </p:pic>
    </p:spTree>
    <p:extLst>
      <p:ext uri="{BB962C8B-B14F-4D97-AF65-F5344CB8AC3E}">
        <p14:creationId xmlns:p14="http://schemas.microsoft.com/office/powerpoint/2010/main" val="1121876793"/>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A0CDDF4-FCE5-458F-8CF4-D3B5AC5E23FC}"/>
              </a:ext>
            </a:extLst>
          </p:cNvPr>
          <p:cNvPicPr>
            <a:picLocks noChangeAspect="1"/>
          </p:cNvPicPr>
          <p:nvPr/>
        </p:nvPicPr>
        <p:blipFill>
          <a:blip r:embed="rId2"/>
          <a:stretch>
            <a:fillRect/>
          </a:stretch>
        </p:blipFill>
        <p:spPr>
          <a:xfrm>
            <a:off x="339725" y="257175"/>
            <a:ext cx="11512550" cy="6534150"/>
          </a:xfrm>
          <a:prstGeom prst="rect">
            <a:avLst/>
          </a:prstGeom>
        </p:spPr>
      </p:pic>
    </p:spTree>
    <p:extLst>
      <p:ext uri="{BB962C8B-B14F-4D97-AF65-F5344CB8AC3E}">
        <p14:creationId xmlns:p14="http://schemas.microsoft.com/office/powerpoint/2010/main" val="2131633634"/>
      </p:ext>
    </p:extLst>
  </p:cSld>
  <p:clrMapOvr>
    <a:masterClrMapping/>
  </p:clrMapOvr>
  <mc:AlternateContent xmlns:mc="http://schemas.openxmlformats.org/markup-compatibility/2006" xmlns:p14="http://schemas.microsoft.com/office/powerpoint/2010/main">
    <mc:Choice Requires="p14">
      <p:transition spd="slow" p14:dur="2000">
        <p:checker/>
      </p:transition>
    </mc:Choice>
    <mc:Fallback xmlns="">
      <p:transition spd="slow">
        <p:checker/>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228029-9D99-1201-A59B-E29EFDC99917}"/>
              </a:ext>
            </a:extLst>
          </p:cNvPr>
          <p:cNvPicPr>
            <a:picLocks noChangeAspect="1"/>
          </p:cNvPicPr>
          <p:nvPr/>
        </p:nvPicPr>
        <p:blipFill rotWithShape="1">
          <a:blip r:embed="rId2"/>
          <a:srcRect l="25916" t="37392" r="24583" b="17971"/>
          <a:stretch/>
        </p:blipFill>
        <p:spPr>
          <a:xfrm>
            <a:off x="1006733" y="491995"/>
            <a:ext cx="9651741" cy="5713311"/>
          </a:xfrm>
          <a:prstGeom prst="rect">
            <a:avLst/>
          </a:prstGeom>
        </p:spPr>
      </p:pic>
    </p:spTree>
    <p:extLst>
      <p:ext uri="{BB962C8B-B14F-4D97-AF65-F5344CB8AC3E}">
        <p14:creationId xmlns:p14="http://schemas.microsoft.com/office/powerpoint/2010/main" val="4028928608"/>
      </p:ext>
    </p:extLst>
  </p:cSld>
  <p:clrMapOvr>
    <a:masterClrMapping/>
  </p:clrMapOvr>
  <mc:AlternateContent xmlns:mc="http://schemas.openxmlformats.org/markup-compatibility/2006" xmlns:p14="http://schemas.microsoft.com/office/powerpoint/2010/main">
    <mc:Choice Requires="p14">
      <p:transition spd="slow" p14:dur="1750">
        <p14:reveal/>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DA9B70-FC2C-0963-1FBF-D22899C692C8}"/>
              </a:ext>
            </a:extLst>
          </p:cNvPr>
          <p:cNvSpPr txBox="1"/>
          <p:nvPr/>
        </p:nvSpPr>
        <p:spPr>
          <a:xfrm>
            <a:off x="864345" y="2440681"/>
            <a:ext cx="10048874" cy="3508653"/>
          </a:xfrm>
          <a:prstGeom prst="rect">
            <a:avLst/>
          </a:prstGeom>
          <a:noFill/>
        </p:spPr>
        <p:txBody>
          <a:bodyPr wrap="square">
            <a:spAutoFit/>
          </a:bodyPr>
          <a:lstStyle/>
          <a:p>
            <a:pPr algn="ctr"/>
            <a:r>
              <a:rPr lang="en-US" sz="3700" b="0" i="0" dirty="0" err="1">
                <a:solidFill>
                  <a:srgbClr val="607D8B"/>
                </a:solidFill>
                <a:effectLst/>
                <a:latin typeface="Times New Roman" panose="02020603050405020304" pitchFamily="18" charset="0"/>
                <a:cs typeface="Times New Roman" panose="02020603050405020304" pitchFamily="18" charset="0"/>
              </a:rPr>
              <a:t>Việc</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phát</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hiện</a:t>
            </a:r>
            <a:r>
              <a:rPr lang="en-US" sz="3700" b="0" i="0" dirty="0">
                <a:solidFill>
                  <a:srgbClr val="607D8B"/>
                </a:solidFill>
                <a:effectLst/>
                <a:latin typeface="Times New Roman" panose="02020603050405020304" pitchFamily="18" charset="0"/>
                <a:cs typeface="Times New Roman" panose="02020603050405020304" pitchFamily="18" charset="0"/>
              </a:rPr>
              <a:t> ra </a:t>
            </a:r>
            <a:r>
              <a:rPr lang="en-US" sz="3700" b="0" i="0" dirty="0" err="1">
                <a:solidFill>
                  <a:srgbClr val="607D8B"/>
                </a:solidFill>
                <a:effectLst/>
                <a:latin typeface="Times New Roman" panose="02020603050405020304" pitchFamily="18" charset="0"/>
                <a:cs typeface="Times New Roman" panose="02020603050405020304" pitchFamily="18" charset="0"/>
              </a:rPr>
              <a:t>tia</a:t>
            </a:r>
            <a:r>
              <a:rPr lang="en-US" sz="3700" b="0" i="0" dirty="0">
                <a:solidFill>
                  <a:srgbClr val="607D8B"/>
                </a:solidFill>
                <a:effectLst/>
                <a:latin typeface="Times New Roman" panose="02020603050405020304" pitchFamily="18" charset="0"/>
                <a:cs typeface="Times New Roman" panose="02020603050405020304" pitchFamily="18" charset="0"/>
              </a:rPr>
              <a:t> X </a:t>
            </a:r>
            <a:r>
              <a:rPr lang="en-US" sz="3700" b="0" i="0" dirty="0" err="1">
                <a:solidFill>
                  <a:srgbClr val="607D8B"/>
                </a:solidFill>
                <a:effectLst/>
                <a:latin typeface="Times New Roman" panose="02020603050405020304" pitchFamily="18" charset="0"/>
                <a:cs typeface="Times New Roman" panose="02020603050405020304" pitchFamily="18" charset="0"/>
              </a:rPr>
              <a:t>vào</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năm</a:t>
            </a:r>
            <a:r>
              <a:rPr lang="en-US" sz="3700" b="0" i="0" dirty="0">
                <a:solidFill>
                  <a:srgbClr val="607D8B"/>
                </a:solidFill>
                <a:effectLst/>
                <a:latin typeface="Times New Roman" panose="02020603050405020304" pitchFamily="18" charset="0"/>
                <a:cs typeface="Times New Roman" panose="02020603050405020304" pitchFamily="18" charset="0"/>
              </a:rPr>
              <a:t> 1895 </a:t>
            </a:r>
            <a:r>
              <a:rPr lang="en-US" sz="3700" b="0" i="0" dirty="0" err="1">
                <a:solidFill>
                  <a:srgbClr val="607D8B"/>
                </a:solidFill>
                <a:effectLst/>
                <a:latin typeface="Times New Roman" panose="02020603050405020304" pitchFamily="18" charset="0"/>
                <a:cs typeface="Times New Roman" panose="02020603050405020304" pitchFamily="18" charset="0"/>
              </a:rPr>
              <a:t>là</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khởi</a:t>
            </a:r>
            <a:br>
              <a:rPr lang="en-US" sz="3700" b="0" i="0" dirty="0">
                <a:solidFill>
                  <a:srgbClr val="607D8B"/>
                </a:solidFill>
                <a:effectLst/>
                <a:latin typeface="Times New Roman" panose="02020603050405020304" pitchFamily="18" charset="0"/>
                <a:cs typeface="Times New Roman" panose="02020603050405020304" pitchFamily="18" charset="0"/>
              </a:rPr>
            </a:br>
            <a:r>
              <a:rPr lang="en-US" sz="3700" b="0" i="0" dirty="0" err="1">
                <a:solidFill>
                  <a:srgbClr val="607D8B"/>
                </a:solidFill>
                <a:effectLst/>
                <a:latin typeface="Times New Roman" panose="02020603050405020304" pitchFamily="18" charset="0"/>
                <a:cs typeface="Times New Roman" panose="02020603050405020304" pitchFamily="18" charset="0"/>
              </a:rPr>
              <a:t>đầu</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cho</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một</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sự</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thay</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đổi</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mang</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tính</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cách</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mạng</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trong</a:t>
            </a:r>
            <a:r>
              <a:rPr lang="en-US" sz="3700" dirty="0">
                <a:solidFill>
                  <a:srgbClr val="607D8B"/>
                </a:solidFill>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hiểu</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biết</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của</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chúng</a:t>
            </a:r>
            <a:r>
              <a:rPr lang="en-US" sz="3700" b="0" i="0" dirty="0">
                <a:solidFill>
                  <a:srgbClr val="607D8B"/>
                </a:solidFill>
                <a:effectLst/>
                <a:latin typeface="Times New Roman" panose="02020603050405020304" pitchFamily="18" charset="0"/>
                <a:cs typeface="Times New Roman" panose="02020603050405020304" pitchFamily="18" charset="0"/>
              </a:rPr>
              <a:t> ta </a:t>
            </a:r>
            <a:r>
              <a:rPr lang="en-US" sz="3700" b="0" i="0" dirty="0" err="1">
                <a:solidFill>
                  <a:srgbClr val="607D8B"/>
                </a:solidFill>
                <a:effectLst/>
                <a:latin typeface="Times New Roman" panose="02020603050405020304" pitchFamily="18" charset="0"/>
                <a:cs typeface="Times New Roman" panose="02020603050405020304" pitchFamily="18" charset="0"/>
              </a:rPr>
              <a:t>về</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thế</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giới</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vật</a:t>
            </a:r>
            <a:r>
              <a:rPr lang="en-US" sz="3700" b="0" i="0" dirty="0">
                <a:solidFill>
                  <a:srgbClr val="607D8B"/>
                </a:solidFill>
                <a:effectLst/>
                <a:latin typeface="Times New Roman" panose="02020603050405020304" pitchFamily="18" charset="0"/>
                <a:cs typeface="Times New Roman" panose="02020603050405020304" pitchFamily="18" charset="0"/>
              </a:rPr>
              <a:t> </a:t>
            </a:r>
            <a:r>
              <a:rPr lang="en-US" sz="3700" b="0" i="0" dirty="0" err="1">
                <a:solidFill>
                  <a:srgbClr val="607D8B"/>
                </a:solidFill>
                <a:effectLst/>
                <a:latin typeface="Times New Roman" panose="02020603050405020304" pitchFamily="18" charset="0"/>
                <a:cs typeface="Times New Roman" panose="02020603050405020304" pitchFamily="18" charset="0"/>
              </a:rPr>
              <a:t>chất</a:t>
            </a:r>
            <a:r>
              <a:rPr lang="en-US" sz="3700" b="0" i="0" dirty="0">
                <a:solidFill>
                  <a:srgbClr val="607D8B"/>
                </a:solidFill>
                <a:effectLst/>
                <a:latin typeface="Times New Roman" panose="02020603050405020304" pitchFamily="18" charset="0"/>
                <a:cs typeface="Times New Roman" panose="02020603050405020304" pitchFamily="18" charset="0"/>
              </a:rPr>
              <a:t>.</a:t>
            </a:r>
            <a:br>
              <a:rPr lang="en-US" sz="3700" b="0" i="0" dirty="0">
                <a:solidFill>
                  <a:srgbClr val="607D8B"/>
                </a:solidFill>
                <a:effectLst/>
                <a:latin typeface="Times New Roman" panose="02020603050405020304" pitchFamily="18" charset="0"/>
                <a:cs typeface="Times New Roman" panose="02020603050405020304" pitchFamily="18" charset="0"/>
              </a:rPr>
            </a:br>
            <a:br>
              <a:rPr lang="en-US" sz="3700" b="0" i="0" dirty="0">
                <a:solidFill>
                  <a:srgbClr val="FF0000"/>
                </a:solidFill>
                <a:effectLst/>
                <a:latin typeface="Times New Roman" panose="02020603050405020304" pitchFamily="18" charset="0"/>
                <a:cs typeface="Times New Roman" panose="02020603050405020304" pitchFamily="18" charset="0"/>
              </a:rPr>
            </a:br>
            <a:br>
              <a:rPr lang="en-US" sz="3700" dirty="0">
                <a:latin typeface="Times New Roman" panose="02020603050405020304" pitchFamily="18" charset="0"/>
                <a:cs typeface="Times New Roman" panose="02020603050405020304" pitchFamily="18" charset="0"/>
              </a:rPr>
            </a:br>
            <a:endParaRPr lang="en-US" sz="37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B8ABC962-4200-C070-7BF5-4EBEE3648087}"/>
              </a:ext>
            </a:extLst>
          </p:cNvPr>
          <p:cNvSpPr txBox="1"/>
          <p:nvPr/>
        </p:nvSpPr>
        <p:spPr>
          <a:xfrm>
            <a:off x="1977837" y="908666"/>
            <a:ext cx="6097554" cy="1785104"/>
          </a:xfrm>
          <a:prstGeom prst="rect">
            <a:avLst/>
          </a:prstGeom>
          <a:noFill/>
        </p:spPr>
        <p:txBody>
          <a:bodyPr wrap="square">
            <a:spAutoFit/>
          </a:bodyPr>
          <a:lstStyle/>
          <a:p>
            <a:pPr algn="ctr"/>
            <a:r>
              <a:rPr lang="en-US" sz="5500" b="1" dirty="0">
                <a:solidFill>
                  <a:srgbClr val="0091EA"/>
                </a:solidFill>
                <a:latin typeface="Times New Roman" panose="02020603050405020304" pitchFamily="18" charset="0"/>
                <a:cs typeface="Times New Roman" panose="02020603050405020304" pitchFamily="18" charset="0"/>
              </a:rPr>
              <a:t>T</a:t>
            </a:r>
            <a:r>
              <a:rPr lang="en-US" sz="5500" b="1" i="0" dirty="0">
                <a:solidFill>
                  <a:srgbClr val="0091EA"/>
                </a:solidFill>
                <a:effectLst/>
                <a:latin typeface="Times New Roman" panose="02020603050405020304" pitchFamily="18" charset="0"/>
                <a:cs typeface="Times New Roman" panose="02020603050405020304" pitchFamily="18" charset="0"/>
              </a:rPr>
              <a:t>ia X</a:t>
            </a:r>
            <a:r>
              <a:rPr lang="en-US" sz="5500" b="1" dirty="0"/>
              <a:t> </a:t>
            </a:r>
            <a:br>
              <a:rPr lang="en-US" sz="5500" b="1" dirty="0"/>
            </a:br>
            <a:endParaRPr lang="en-US" sz="5500" b="1" dirty="0"/>
          </a:p>
        </p:txBody>
      </p:sp>
    </p:spTree>
    <p:extLst>
      <p:ext uri="{BB962C8B-B14F-4D97-AF65-F5344CB8AC3E}">
        <p14:creationId xmlns:p14="http://schemas.microsoft.com/office/powerpoint/2010/main" val="4191003000"/>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33F4F1-121F-CFB0-C28D-806F38B258E7}"/>
              </a:ext>
            </a:extLst>
          </p:cNvPr>
          <p:cNvSpPr>
            <a:spLocks noGrp="1"/>
          </p:cNvSpPr>
          <p:nvPr>
            <p:ph idx="1"/>
          </p:nvPr>
        </p:nvSpPr>
        <p:spPr>
          <a:xfrm>
            <a:off x="838200" y="481263"/>
            <a:ext cx="10515600" cy="5663616"/>
          </a:xfrm>
        </p:spPr>
        <p:txBody>
          <a:bodyPr/>
          <a:lstStyle/>
          <a:p>
            <a:pPr marL="0" indent="0">
              <a:buNone/>
            </a:pPr>
            <a:r>
              <a:rPr lang="vi-VN" b="1" dirty="0">
                <a:solidFill>
                  <a:srgbClr val="00B0F0"/>
                </a:solidFill>
                <a:latin typeface="+mj-lt"/>
              </a:rPr>
              <a:t>Nguyên tử và hạt nhân </a:t>
            </a:r>
          </a:p>
        </p:txBody>
      </p:sp>
      <p:pic>
        <p:nvPicPr>
          <p:cNvPr id="2" name="Picture 1">
            <a:extLst>
              <a:ext uri="{FF2B5EF4-FFF2-40B4-BE49-F238E27FC236}">
                <a16:creationId xmlns:a16="http://schemas.microsoft.com/office/drawing/2014/main" id="{05453843-C238-493D-9835-227CC7334F6D}"/>
              </a:ext>
            </a:extLst>
          </p:cNvPr>
          <p:cNvPicPr>
            <a:picLocks noChangeAspect="1"/>
          </p:cNvPicPr>
          <p:nvPr/>
        </p:nvPicPr>
        <p:blipFill>
          <a:blip r:embed="rId2"/>
          <a:stretch>
            <a:fillRect/>
          </a:stretch>
        </p:blipFill>
        <p:spPr>
          <a:xfrm>
            <a:off x="49335" y="1680346"/>
            <a:ext cx="12093329" cy="5232299"/>
          </a:xfrm>
          <a:prstGeom prst="rect">
            <a:avLst/>
          </a:prstGeom>
        </p:spPr>
      </p:pic>
    </p:spTree>
    <p:extLst>
      <p:ext uri="{BB962C8B-B14F-4D97-AF65-F5344CB8AC3E}">
        <p14:creationId xmlns:p14="http://schemas.microsoft.com/office/powerpoint/2010/main" val="4218162042"/>
      </p:ext>
    </p:extLst>
  </p:cSld>
  <p:clrMapOvr>
    <a:masterClrMapping/>
  </p:clrMapOvr>
  <p:transition spd="slow">
    <p:checke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EC98AA6-214B-497A-9300-9CE30B553A9A}"/>
              </a:ext>
            </a:extLst>
          </p:cNvPr>
          <p:cNvPicPr>
            <a:picLocks noChangeAspect="1"/>
          </p:cNvPicPr>
          <p:nvPr/>
        </p:nvPicPr>
        <p:blipFill>
          <a:blip r:embed="rId2"/>
          <a:stretch>
            <a:fillRect/>
          </a:stretch>
        </p:blipFill>
        <p:spPr>
          <a:xfrm>
            <a:off x="8191500" y="2200275"/>
            <a:ext cx="3070920" cy="2714625"/>
          </a:xfrm>
          <a:prstGeom prst="rect">
            <a:avLst/>
          </a:prstGeom>
        </p:spPr>
      </p:pic>
      <p:pic>
        <p:nvPicPr>
          <p:cNvPr id="3" name="Picture 2">
            <a:extLst>
              <a:ext uri="{FF2B5EF4-FFF2-40B4-BE49-F238E27FC236}">
                <a16:creationId xmlns:a16="http://schemas.microsoft.com/office/drawing/2014/main" id="{400578FD-F788-4DAB-B2F8-87456E1606E3}"/>
              </a:ext>
            </a:extLst>
          </p:cNvPr>
          <p:cNvPicPr>
            <a:picLocks noChangeAspect="1"/>
          </p:cNvPicPr>
          <p:nvPr/>
        </p:nvPicPr>
        <p:blipFill>
          <a:blip r:embed="rId3"/>
          <a:stretch>
            <a:fillRect/>
          </a:stretch>
        </p:blipFill>
        <p:spPr>
          <a:xfrm>
            <a:off x="3871862" y="3009899"/>
            <a:ext cx="4138663" cy="3552825"/>
          </a:xfrm>
          <a:prstGeom prst="rect">
            <a:avLst/>
          </a:prstGeom>
        </p:spPr>
      </p:pic>
      <p:pic>
        <p:nvPicPr>
          <p:cNvPr id="4" name="Picture 3">
            <a:extLst>
              <a:ext uri="{FF2B5EF4-FFF2-40B4-BE49-F238E27FC236}">
                <a16:creationId xmlns:a16="http://schemas.microsoft.com/office/drawing/2014/main" id="{965DAAA9-AED8-441E-930E-A78F510AA191}"/>
              </a:ext>
            </a:extLst>
          </p:cNvPr>
          <p:cNvPicPr>
            <a:picLocks noChangeAspect="1"/>
          </p:cNvPicPr>
          <p:nvPr/>
        </p:nvPicPr>
        <p:blipFill>
          <a:blip r:embed="rId4"/>
          <a:stretch>
            <a:fillRect/>
          </a:stretch>
        </p:blipFill>
        <p:spPr>
          <a:xfrm>
            <a:off x="319037" y="3009899"/>
            <a:ext cx="3371850" cy="2800350"/>
          </a:xfrm>
          <a:prstGeom prst="rect">
            <a:avLst/>
          </a:prstGeom>
        </p:spPr>
      </p:pic>
      <p:sp>
        <p:nvSpPr>
          <p:cNvPr id="5" name="Rectangle 4">
            <a:extLst>
              <a:ext uri="{FF2B5EF4-FFF2-40B4-BE49-F238E27FC236}">
                <a16:creationId xmlns:a16="http://schemas.microsoft.com/office/drawing/2014/main" id="{B7459BAC-9ABB-42E7-80DE-CFB85639896B}"/>
              </a:ext>
            </a:extLst>
          </p:cNvPr>
          <p:cNvSpPr/>
          <p:nvPr/>
        </p:nvSpPr>
        <p:spPr>
          <a:xfrm>
            <a:off x="1443920" y="1569333"/>
            <a:ext cx="5740931" cy="630942"/>
          </a:xfrm>
          <a:prstGeom prst="rect">
            <a:avLst/>
          </a:prstGeom>
        </p:spPr>
        <p:txBody>
          <a:bodyPr wrap="none">
            <a:spAutoFit/>
          </a:bodyPr>
          <a:lstStyle/>
          <a:p>
            <a:r>
              <a:rPr lang="en-US" sz="3500" dirty="0">
                <a:solidFill>
                  <a:srgbClr val="FF0000"/>
                </a:solidFill>
                <a:latin typeface="Times New Roman" panose="02020603050405020304" pitchFamily="18" charset="0"/>
                <a:cs typeface="Times New Roman" panose="02020603050405020304" pitchFamily="18" charset="0"/>
              </a:rPr>
              <a:t>Tia X </a:t>
            </a:r>
            <a:r>
              <a:rPr lang="en-US" sz="3500" dirty="0" err="1">
                <a:solidFill>
                  <a:srgbClr val="FF0000"/>
                </a:solidFill>
                <a:latin typeface="Times New Roman" panose="02020603050405020304" pitchFamily="18" charset="0"/>
                <a:cs typeface="Times New Roman" panose="02020603050405020304" pitchFamily="18" charset="0"/>
              </a:rPr>
              <a:t>được</a:t>
            </a:r>
            <a:r>
              <a:rPr lang="en-US" sz="3500" dirty="0">
                <a:solidFill>
                  <a:srgbClr val="FF0000"/>
                </a:solidFill>
                <a:latin typeface="Times New Roman" panose="02020603050405020304" pitchFamily="18" charset="0"/>
                <a:cs typeface="Times New Roman" panose="02020603050405020304" pitchFamily="18" charset="0"/>
              </a:rPr>
              <a:t> </a:t>
            </a:r>
            <a:r>
              <a:rPr lang="en-US" sz="3500" dirty="0" err="1">
                <a:solidFill>
                  <a:srgbClr val="FF0000"/>
                </a:solidFill>
                <a:latin typeface="Times New Roman" panose="02020603050405020304" pitchFamily="18" charset="0"/>
                <a:cs typeface="Times New Roman" panose="02020603050405020304" pitchFamily="18" charset="0"/>
              </a:rPr>
              <a:t>sử</a:t>
            </a:r>
            <a:r>
              <a:rPr lang="en-US" sz="3500" dirty="0">
                <a:solidFill>
                  <a:srgbClr val="FF0000"/>
                </a:solidFill>
                <a:latin typeface="Times New Roman" panose="02020603050405020304" pitchFamily="18" charset="0"/>
                <a:cs typeface="Times New Roman" panose="02020603050405020304" pitchFamily="18" charset="0"/>
              </a:rPr>
              <a:t> </a:t>
            </a:r>
            <a:r>
              <a:rPr lang="en-US" sz="3500" dirty="0" err="1">
                <a:solidFill>
                  <a:srgbClr val="FF0000"/>
                </a:solidFill>
                <a:latin typeface="Times New Roman" panose="02020603050405020304" pitchFamily="18" charset="0"/>
                <a:cs typeface="Times New Roman" panose="02020603050405020304" pitchFamily="18" charset="0"/>
              </a:rPr>
              <a:t>dụng</a:t>
            </a:r>
            <a:r>
              <a:rPr lang="en-US" sz="3500" dirty="0">
                <a:solidFill>
                  <a:srgbClr val="FF0000"/>
                </a:solidFill>
                <a:latin typeface="Times New Roman" panose="02020603050405020304" pitchFamily="18" charset="0"/>
                <a:cs typeface="Times New Roman" panose="02020603050405020304" pitchFamily="18" charset="0"/>
              </a:rPr>
              <a:t> </a:t>
            </a:r>
            <a:r>
              <a:rPr lang="en-US" sz="3500" dirty="0" err="1">
                <a:solidFill>
                  <a:srgbClr val="FF0000"/>
                </a:solidFill>
                <a:latin typeface="Times New Roman" panose="02020603050405020304" pitchFamily="18" charset="0"/>
                <a:cs typeface="Times New Roman" panose="02020603050405020304" pitchFamily="18" charset="0"/>
              </a:rPr>
              <a:t>để</a:t>
            </a:r>
            <a:r>
              <a:rPr lang="en-US" sz="3500" dirty="0">
                <a:solidFill>
                  <a:srgbClr val="FF0000"/>
                </a:solidFill>
                <a:latin typeface="Times New Roman" panose="02020603050405020304" pitchFamily="18" charset="0"/>
                <a:cs typeface="Times New Roman" panose="02020603050405020304" pitchFamily="18" charset="0"/>
              </a:rPr>
              <a:t> </a:t>
            </a:r>
            <a:r>
              <a:rPr lang="en-US" sz="3500" dirty="0" err="1">
                <a:solidFill>
                  <a:srgbClr val="FF0000"/>
                </a:solidFill>
                <a:latin typeface="Times New Roman" panose="02020603050405020304" pitchFamily="18" charset="0"/>
                <a:cs typeface="Times New Roman" panose="02020603050405020304" pitchFamily="18" charset="0"/>
              </a:rPr>
              <a:t>làm</a:t>
            </a:r>
            <a:r>
              <a:rPr lang="en-US" sz="3500" dirty="0">
                <a:solidFill>
                  <a:srgbClr val="FF0000"/>
                </a:solidFill>
                <a:latin typeface="Times New Roman" panose="02020603050405020304" pitchFamily="18" charset="0"/>
                <a:cs typeface="Times New Roman" panose="02020603050405020304" pitchFamily="18" charset="0"/>
              </a:rPr>
              <a:t> </a:t>
            </a:r>
            <a:r>
              <a:rPr lang="en-US" sz="3500" dirty="0" err="1">
                <a:solidFill>
                  <a:srgbClr val="FF0000"/>
                </a:solidFill>
                <a:latin typeface="Times New Roman" panose="02020603050405020304" pitchFamily="18" charset="0"/>
                <a:cs typeface="Times New Roman" panose="02020603050405020304" pitchFamily="18" charset="0"/>
              </a:rPr>
              <a:t>gì</a:t>
            </a:r>
            <a:r>
              <a:rPr lang="en-US" sz="3500" dirty="0">
                <a:solidFill>
                  <a:srgbClr val="FF0000"/>
                </a:solidFill>
                <a:latin typeface="Times New Roman" panose="02020603050405020304" pitchFamily="18" charset="0"/>
                <a:cs typeface="Times New Roman" panose="02020603050405020304" pitchFamily="18" charset="0"/>
              </a:rPr>
              <a:t>?</a:t>
            </a:r>
          </a:p>
        </p:txBody>
      </p:sp>
      <p:sp>
        <p:nvSpPr>
          <p:cNvPr id="7" name="Rectangle 6">
            <a:extLst>
              <a:ext uri="{FF2B5EF4-FFF2-40B4-BE49-F238E27FC236}">
                <a16:creationId xmlns:a16="http://schemas.microsoft.com/office/drawing/2014/main" id="{4A9923B8-3B44-4892-9563-23FEA43C7517}"/>
              </a:ext>
            </a:extLst>
          </p:cNvPr>
          <p:cNvSpPr/>
          <p:nvPr/>
        </p:nvSpPr>
        <p:spPr>
          <a:xfrm>
            <a:off x="762140" y="425857"/>
            <a:ext cx="1611210" cy="738664"/>
          </a:xfrm>
          <a:prstGeom prst="rect">
            <a:avLst/>
          </a:prstGeom>
        </p:spPr>
        <p:txBody>
          <a:bodyPr wrap="none">
            <a:spAutoFit/>
          </a:bodyPr>
          <a:lstStyle/>
          <a:p>
            <a:r>
              <a:rPr lang="en-US" sz="4200" b="1" dirty="0">
                <a:solidFill>
                  <a:srgbClr val="00B0F0"/>
                </a:solidFill>
                <a:latin typeface="Times New Roman" panose="02020603050405020304" pitchFamily="18" charset="0"/>
                <a:cs typeface="Times New Roman" panose="02020603050405020304" pitchFamily="18" charset="0"/>
              </a:rPr>
              <a:t>Tia X </a:t>
            </a:r>
            <a:endParaRPr lang="en-US" sz="4200" b="1" dirty="0">
              <a:solidFill>
                <a:srgbClr val="00B0F0"/>
              </a:solidFill>
            </a:endParaRPr>
          </a:p>
        </p:txBody>
      </p:sp>
    </p:spTree>
    <p:extLst>
      <p:ext uri="{BB962C8B-B14F-4D97-AF65-F5344CB8AC3E}">
        <p14:creationId xmlns:p14="http://schemas.microsoft.com/office/powerpoint/2010/main" val="2955469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par>
                                <p:cTn id="11" presetID="16" presetClass="entr" presetSubtype="21"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arn(inVertical)">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1DE84B0-7045-4EA2-B25D-F2BA63C2D945}"/>
              </a:ext>
            </a:extLst>
          </p:cNvPr>
          <p:cNvPicPr>
            <a:picLocks noChangeAspect="1"/>
          </p:cNvPicPr>
          <p:nvPr/>
        </p:nvPicPr>
        <p:blipFill>
          <a:blip r:embed="rId2"/>
          <a:stretch>
            <a:fillRect/>
          </a:stretch>
        </p:blipFill>
        <p:spPr>
          <a:xfrm>
            <a:off x="254555" y="400049"/>
            <a:ext cx="11682889" cy="6315075"/>
          </a:xfrm>
          <a:prstGeom prst="rect">
            <a:avLst/>
          </a:prstGeom>
        </p:spPr>
      </p:pic>
      <p:sp>
        <p:nvSpPr>
          <p:cNvPr id="4" name="Rectangle 3">
            <a:extLst>
              <a:ext uri="{FF2B5EF4-FFF2-40B4-BE49-F238E27FC236}">
                <a16:creationId xmlns:a16="http://schemas.microsoft.com/office/drawing/2014/main" id="{261A93CC-5197-47F9-9AA4-5F8D5F83188D}"/>
              </a:ext>
            </a:extLst>
          </p:cNvPr>
          <p:cNvSpPr/>
          <p:nvPr/>
        </p:nvSpPr>
        <p:spPr>
          <a:xfrm>
            <a:off x="254555" y="476250"/>
            <a:ext cx="1790700" cy="4095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solidFill>
                  <a:schemeClr val="tx1"/>
                </a:solidFill>
                <a:latin typeface="Times New Roman" panose="02020603050405020304" pitchFamily="18" charset="0"/>
                <a:cs typeface="Times New Roman" panose="02020603050405020304" pitchFamily="18" charset="0"/>
              </a:rPr>
              <a:t>B</a:t>
            </a:r>
            <a:r>
              <a:rPr lang="vi-VN" sz="2200" b="1" dirty="0">
                <a:solidFill>
                  <a:schemeClr val="tx1"/>
                </a:solidFill>
                <a:latin typeface="Times New Roman" panose="02020603050405020304" pitchFamily="18" charset="0"/>
                <a:cs typeface="Times New Roman" panose="02020603050405020304" pitchFamily="18" charset="0"/>
              </a:rPr>
              <a:t>ư</a:t>
            </a:r>
            <a:r>
              <a:rPr lang="en-US" sz="2200" b="1" dirty="0" err="1">
                <a:solidFill>
                  <a:schemeClr val="tx1"/>
                </a:solidFill>
                <a:latin typeface="Times New Roman" panose="02020603050405020304" pitchFamily="18" charset="0"/>
                <a:cs typeface="Times New Roman" panose="02020603050405020304" pitchFamily="18" charset="0"/>
              </a:rPr>
              <a:t>ớc</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sóng</a:t>
            </a:r>
            <a:endParaRPr lang="en-US" sz="2200" b="1" dirty="0">
              <a:solidFill>
                <a:schemeClr val="tx1"/>
              </a:solidFill>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D0BCF281-8E50-42BD-AFD5-050D767D2B67}"/>
              </a:ext>
            </a:extLst>
          </p:cNvPr>
          <p:cNvSpPr/>
          <p:nvPr/>
        </p:nvSpPr>
        <p:spPr>
          <a:xfrm>
            <a:off x="0" y="2085975"/>
            <a:ext cx="2148365" cy="4953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err="1">
                <a:solidFill>
                  <a:schemeClr val="tx1"/>
                </a:solidFill>
                <a:latin typeface="Times New Roman" panose="02020603050405020304" pitchFamily="18" charset="0"/>
                <a:cs typeface="Times New Roman" panose="02020603050405020304" pitchFamily="18" charset="0"/>
              </a:rPr>
              <a:t>Năng</a:t>
            </a:r>
            <a:r>
              <a:rPr lang="en-US" sz="2200" b="1" dirty="0">
                <a:solidFill>
                  <a:schemeClr val="tx1"/>
                </a:solidFill>
                <a:latin typeface="Times New Roman" panose="02020603050405020304" pitchFamily="18" charset="0"/>
                <a:cs typeface="Times New Roman" panose="02020603050405020304" pitchFamily="18" charset="0"/>
              </a:rPr>
              <a:t> l</a:t>
            </a:r>
            <a:r>
              <a:rPr lang="vi-VN" sz="2200" b="1" dirty="0">
                <a:solidFill>
                  <a:schemeClr val="tx1"/>
                </a:solidFill>
                <a:latin typeface="Times New Roman" panose="02020603050405020304" pitchFamily="18" charset="0"/>
                <a:cs typeface="Times New Roman" panose="02020603050405020304" pitchFamily="18" charset="0"/>
              </a:rPr>
              <a:t>ư</a:t>
            </a:r>
            <a:r>
              <a:rPr lang="en-US" sz="2200" b="1" dirty="0" err="1">
                <a:solidFill>
                  <a:schemeClr val="tx1"/>
                </a:solidFill>
                <a:latin typeface="Times New Roman" panose="02020603050405020304" pitchFamily="18" charset="0"/>
                <a:cs typeface="Times New Roman" panose="02020603050405020304" pitchFamily="18" charset="0"/>
              </a:rPr>
              <a:t>ợng</a:t>
            </a:r>
            <a:r>
              <a:rPr lang="en-US" sz="2200" b="1" dirty="0">
                <a:solidFill>
                  <a:schemeClr val="tx1"/>
                </a:solidFill>
                <a:latin typeface="Times New Roman" panose="02020603050405020304" pitchFamily="18" charset="0"/>
                <a:cs typeface="Times New Roman" panose="02020603050405020304" pitchFamily="18" charset="0"/>
              </a:rPr>
              <a:t> photon </a:t>
            </a:r>
          </a:p>
        </p:txBody>
      </p:sp>
      <p:sp>
        <p:nvSpPr>
          <p:cNvPr id="6" name="Rectangle 5">
            <a:extLst>
              <a:ext uri="{FF2B5EF4-FFF2-40B4-BE49-F238E27FC236}">
                <a16:creationId xmlns:a16="http://schemas.microsoft.com/office/drawing/2014/main" id="{6E798775-6F71-40B9-847B-E1F1EFF7E869}"/>
              </a:ext>
            </a:extLst>
          </p:cNvPr>
          <p:cNvSpPr/>
          <p:nvPr/>
        </p:nvSpPr>
        <p:spPr>
          <a:xfrm>
            <a:off x="93106" y="3240881"/>
            <a:ext cx="3202543" cy="3762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err="1">
                <a:solidFill>
                  <a:schemeClr val="tx1"/>
                </a:solidFill>
                <a:latin typeface="Times New Roman" panose="02020603050405020304" pitchFamily="18" charset="0"/>
                <a:cs typeface="Times New Roman" panose="02020603050405020304" pitchFamily="18" charset="0"/>
              </a:rPr>
              <a:t>Tinh</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thể</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học</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tia</a:t>
            </a:r>
            <a:r>
              <a:rPr lang="en-US" sz="2200" b="1" dirty="0">
                <a:solidFill>
                  <a:schemeClr val="tx1"/>
                </a:solidFill>
                <a:latin typeface="Times New Roman" panose="02020603050405020304" pitchFamily="18" charset="0"/>
                <a:cs typeface="Times New Roman" panose="02020603050405020304" pitchFamily="18" charset="0"/>
              </a:rPr>
              <a:t> X</a:t>
            </a:r>
          </a:p>
        </p:txBody>
      </p:sp>
      <p:sp>
        <p:nvSpPr>
          <p:cNvPr id="7" name="Rectangle 6">
            <a:extLst>
              <a:ext uri="{FF2B5EF4-FFF2-40B4-BE49-F238E27FC236}">
                <a16:creationId xmlns:a16="http://schemas.microsoft.com/office/drawing/2014/main" id="{C1CCEEF2-F5C3-4ED9-8DF1-BF93F220B201}"/>
              </a:ext>
            </a:extLst>
          </p:cNvPr>
          <p:cNvSpPr/>
          <p:nvPr/>
        </p:nvSpPr>
        <p:spPr>
          <a:xfrm>
            <a:off x="3295649" y="3240881"/>
            <a:ext cx="2631044" cy="3762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err="1">
                <a:solidFill>
                  <a:schemeClr val="tx1"/>
                </a:solidFill>
                <a:latin typeface="Times New Roman" panose="02020603050405020304" pitchFamily="18" charset="0"/>
                <a:cs typeface="Times New Roman" panose="02020603050405020304" pitchFamily="18" charset="0"/>
              </a:rPr>
              <a:t>Chụp</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nhũ</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ảnh</a:t>
            </a:r>
            <a:endParaRPr lang="en-US" sz="2200" b="1" dirty="0">
              <a:solidFill>
                <a:schemeClr val="tx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AC499694-31AF-468B-98D6-27082B2FC6AB}"/>
              </a:ext>
            </a:extLst>
          </p:cNvPr>
          <p:cNvSpPr/>
          <p:nvPr/>
        </p:nvSpPr>
        <p:spPr>
          <a:xfrm>
            <a:off x="6181248" y="3240881"/>
            <a:ext cx="2631045" cy="3762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err="1">
                <a:solidFill>
                  <a:schemeClr val="tx1"/>
                </a:solidFill>
                <a:latin typeface="Times New Roman" panose="02020603050405020304" pitchFamily="18" charset="0"/>
                <a:cs typeface="Times New Roman" panose="02020603050405020304" pitchFamily="18" charset="0"/>
              </a:rPr>
              <a:t>Chụp</a:t>
            </a:r>
            <a:r>
              <a:rPr lang="en-US" sz="2200" b="1" dirty="0">
                <a:solidFill>
                  <a:schemeClr val="tx1"/>
                </a:solidFill>
                <a:latin typeface="Times New Roman" panose="02020603050405020304" pitchFamily="18" charset="0"/>
                <a:cs typeface="Times New Roman" panose="02020603050405020304" pitchFamily="18" charset="0"/>
              </a:rPr>
              <a:t> CT y </a:t>
            </a:r>
            <a:r>
              <a:rPr lang="en-US" sz="2200" b="1" dirty="0" err="1">
                <a:solidFill>
                  <a:schemeClr val="tx1"/>
                </a:solidFill>
                <a:latin typeface="Times New Roman" panose="02020603050405020304" pitchFamily="18" charset="0"/>
                <a:cs typeface="Times New Roman" panose="02020603050405020304" pitchFamily="18" charset="0"/>
              </a:rPr>
              <a:t>tế</a:t>
            </a:r>
            <a:endParaRPr lang="en-US" sz="2200" b="1" dirty="0">
              <a:solidFill>
                <a:schemeClr val="tx1"/>
              </a:solidFill>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11F5D30A-696F-4052-9079-51720D6BC716}"/>
              </a:ext>
            </a:extLst>
          </p:cNvPr>
          <p:cNvSpPr/>
          <p:nvPr/>
        </p:nvSpPr>
        <p:spPr>
          <a:xfrm>
            <a:off x="8858846" y="3240881"/>
            <a:ext cx="3032045" cy="3762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solidFill>
                  <a:schemeClr val="tx1"/>
                </a:solidFill>
                <a:latin typeface="Times New Roman" panose="02020603050405020304" pitchFamily="18" charset="0"/>
                <a:cs typeface="Times New Roman" panose="02020603050405020304" pitchFamily="18" charset="0"/>
              </a:rPr>
              <a:t>An </a:t>
            </a:r>
            <a:r>
              <a:rPr lang="en-US" sz="2200" b="1" dirty="0" err="1">
                <a:solidFill>
                  <a:schemeClr val="tx1"/>
                </a:solidFill>
                <a:latin typeface="Times New Roman" panose="02020603050405020304" pitchFamily="18" charset="0"/>
                <a:cs typeface="Times New Roman" panose="02020603050405020304" pitchFamily="18" charset="0"/>
              </a:rPr>
              <a:t>ninh</a:t>
            </a:r>
            <a:r>
              <a:rPr lang="en-US" sz="2200" b="1" dirty="0">
                <a:solidFill>
                  <a:schemeClr val="tx1"/>
                </a:solidFill>
                <a:latin typeface="Times New Roman" panose="02020603050405020304" pitchFamily="18" charset="0"/>
                <a:cs typeface="Times New Roman" panose="02020603050405020304" pitchFamily="18" charset="0"/>
              </a:rPr>
              <a:t> </a:t>
            </a:r>
            <a:r>
              <a:rPr lang="en-US" sz="2200" b="1" dirty="0" err="1">
                <a:solidFill>
                  <a:schemeClr val="tx1"/>
                </a:solidFill>
                <a:latin typeface="Times New Roman" panose="02020603050405020304" pitchFamily="18" charset="0"/>
                <a:cs typeface="Times New Roman" panose="02020603050405020304" pitchFamily="18" charset="0"/>
              </a:rPr>
              <a:t>sân</a:t>
            </a:r>
            <a:r>
              <a:rPr lang="en-US" sz="2200" b="1" dirty="0">
                <a:solidFill>
                  <a:schemeClr val="tx1"/>
                </a:solidFill>
                <a:latin typeface="Times New Roman" panose="02020603050405020304" pitchFamily="18" charset="0"/>
                <a:cs typeface="Times New Roman" panose="02020603050405020304" pitchFamily="18" charset="0"/>
              </a:rPr>
              <a:t> bay</a:t>
            </a:r>
          </a:p>
        </p:txBody>
      </p:sp>
    </p:spTree>
    <p:extLst>
      <p:ext uri="{BB962C8B-B14F-4D97-AF65-F5344CB8AC3E}">
        <p14:creationId xmlns:p14="http://schemas.microsoft.com/office/powerpoint/2010/main" val="967843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D3CF98-87BF-7096-E075-BB5C4F37E954}"/>
              </a:ext>
            </a:extLst>
          </p:cNvPr>
          <p:cNvSpPr txBox="1"/>
          <p:nvPr/>
        </p:nvSpPr>
        <p:spPr>
          <a:xfrm>
            <a:off x="375962" y="623803"/>
            <a:ext cx="11440076" cy="1569660"/>
          </a:xfrm>
          <a:prstGeom prst="rect">
            <a:avLst/>
          </a:prstGeom>
          <a:noFill/>
        </p:spPr>
        <p:txBody>
          <a:bodyPr wrap="square">
            <a:spAutoFit/>
          </a:bodyPr>
          <a:lstStyle/>
          <a:p>
            <a:r>
              <a:rPr lang="vi-VN" sz="2000" b="0" i="0" dirty="0">
                <a:solidFill>
                  <a:srgbClr val="00B0F0"/>
                </a:solidFill>
                <a:effectLst/>
                <a:latin typeface="+mj-lt"/>
              </a:rPr>
              <a:t>Wilhelm Conrad Röntgen </a:t>
            </a:r>
            <a:r>
              <a:rPr lang="vi-VN" sz="2000" b="0" i="0" dirty="0">
                <a:solidFill>
                  <a:srgbClr val="263238"/>
                </a:solidFill>
                <a:effectLst/>
                <a:latin typeface="+mj-lt"/>
              </a:rPr>
              <a:t>là một </a:t>
            </a:r>
            <a:r>
              <a:rPr lang="vi-VN" sz="2000" b="0" i="0" dirty="0">
                <a:solidFill>
                  <a:srgbClr val="00B0F0"/>
                </a:solidFill>
                <a:effectLst/>
                <a:latin typeface="+mj-lt"/>
              </a:rPr>
              <a:t>nhà vật lý người Đức, </a:t>
            </a:r>
            <a:r>
              <a:rPr lang="vi-VN" sz="2000" b="0" i="0" dirty="0">
                <a:solidFill>
                  <a:srgbClr val="263238"/>
                </a:solidFill>
                <a:effectLst/>
                <a:latin typeface="+mj-lt"/>
              </a:rPr>
              <a:t>vào tháng 11 năm 1895,</a:t>
            </a:r>
            <a:r>
              <a:rPr lang="vi-VN" sz="2000" dirty="0">
                <a:latin typeface="+mj-lt"/>
              </a:rPr>
              <a:t> </a:t>
            </a:r>
            <a:r>
              <a:rPr lang="vi-VN" sz="2000" b="0" i="0" dirty="0">
                <a:solidFill>
                  <a:srgbClr val="263238"/>
                </a:solidFill>
                <a:effectLst/>
                <a:latin typeface="+mj-lt"/>
              </a:rPr>
              <a:t>tạo ra và phát hiện bức xạ điện từ trong phạm vi bước sóng được gọi là </a:t>
            </a:r>
            <a:r>
              <a:rPr lang="vi-VN" sz="2000" b="0" i="0" dirty="0">
                <a:solidFill>
                  <a:srgbClr val="FF0000"/>
                </a:solidFill>
                <a:effectLst/>
                <a:latin typeface="+mj-lt"/>
              </a:rPr>
              <a:t>tia X </a:t>
            </a:r>
            <a:r>
              <a:rPr lang="vi-VN" sz="2000" b="0" i="0" dirty="0">
                <a:solidFill>
                  <a:srgbClr val="263238"/>
                </a:solidFill>
                <a:effectLst/>
                <a:latin typeface="+mj-lt"/>
              </a:rPr>
              <a:t>hoặc </a:t>
            </a:r>
            <a:r>
              <a:rPr lang="vi-VN" sz="2000" b="0" i="0" dirty="0">
                <a:solidFill>
                  <a:srgbClr val="FF0000"/>
                </a:solidFill>
                <a:effectLst/>
                <a:latin typeface="+mj-lt"/>
              </a:rPr>
              <a:t>tia Röntgen.</a:t>
            </a:r>
            <a:br>
              <a:rPr lang="vi-VN" sz="2000" b="0" i="0" dirty="0">
                <a:solidFill>
                  <a:srgbClr val="FF0000"/>
                </a:solidFill>
                <a:effectLst/>
                <a:latin typeface="+mj-lt"/>
              </a:rPr>
            </a:br>
            <a:r>
              <a:rPr lang="vi-VN" sz="2000" b="0" i="0" dirty="0">
                <a:solidFill>
                  <a:srgbClr val="263238"/>
                </a:solidFill>
                <a:effectLst/>
                <a:latin typeface="+mj-lt"/>
              </a:rPr>
              <a:t>Năm 1901, thành tựu này đã mang về cho ông </a:t>
            </a:r>
            <a:r>
              <a:rPr lang="vi-VN" sz="2000" b="0" i="0" dirty="0">
                <a:solidFill>
                  <a:srgbClr val="FF0000"/>
                </a:solidFill>
                <a:effectLst/>
                <a:latin typeface="+mj-lt"/>
              </a:rPr>
              <a:t>giải Nobel Vật lý đầu tiên.</a:t>
            </a:r>
            <a:r>
              <a:rPr lang="vi-VN" sz="2000" dirty="0">
                <a:latin typeface="+mj-lt"/>
              </a:rPr>
              <a:t> </a:t>
            </a:r>
            <a:br>
              <a:rPr lang="vi-VN" dirty="0"/>
            </a:br>
            <a:br>
              <a:rPr lang="vi-VN" dirty="0"/>
            </a:br>
            <a:endParaRPr lang="en-US" dirty="0"/>
          </a:p>
        </p:txBody>
      </p:sp>
      <p:sp>
        <p:nvSpPr>
          <p:cNvPr id="5" name="TextBox 4">
            <a:extLst>
              <a:ext uri="{FF2B5EF4-FFF2-40B4-BE49-F238E27FC236}">
                <a16:creationId xmlns:a16="http://schemas.microsoft.com/office/drawing/2014/main" id="{2CB6DAD6-16E3-2897-F531-BBF1DD3D188D}"/>
              </a:ext>
            </a:extLst>
          </p:cNvPr>
          <p:cNvSpPr txBox="1"/>
          <p:nvPr/>
        </p:nvSpPr>
        <p:spPr>
          <a:xfrm>
            <a:off x="375962" y="178104"/>
            <a:ext cx="6097554" cy="861774"/>
          </a:xfrm>
          <a:prstGeom prst="rect">
            <a:avLst/>
          </a:prstGeom>
          <a:noFill/>
        </p:spPr>
        <p:txBody>
          <a:bodyPr wrap="square">
            <a:spAutoFit/>
          </a:bodyPr>
          <a:lstStyle/>
          <a:p>
            <a:r>
              <a:rPr lang="en-US" sz="3000" b="1" dirty="0">
                <a:solidFill>
                  <a:srgbClr val="00B0F0"/>
                </a:solidFill>
                <a:latin typeface="Times New Roman" panose="02020603050405020304" pitchFamily="18" charset="0"/>
                <a:cs typeface="Times New Roman" panose="02020603050405020304" pitchFamily="18" charset="0"/>
              </a:rPr>
              <a:t>TIA X </a:t>
            </a:r>
            <a:br>
              <a:rPr lang="en-US" b="1" dirty="0"/>
            </a:br>
            <a:r>
              <a:rPr lang="vi-VN" b="1" dirty="0"/>
              <a:t>		</a:t>
            </a:r>
            <a:endParaRPr lang="en-US" b="1" dirty="0"/>
          </a:p>
        </p:txBody>
      </p:sp>
      <p:pic>
        <p:nvPicPr>
          <p:cNvPr id="2" name="Picture 1">
            <a:extLst>
              <a:ext uri="{FF2B5EF4-FFF2-40B4-BE49-F238E27FC236}">
                <a16:creationId xmlns:a16="http://schemas.microsoft.com/office/drawing/2014/main" id="{21409FC4-9511-4C7E-9E32-868A45566587}"/>
              </a:ext>
            </a:extLst>
          </p:cNvPr>
          <p:cNvPicPr>
            <a:picLocks noChangeAspect="1"/>
          </p:cNvPicPr>
          <p:nvPr/>
        </p:nvPicPr>
        <p:blipFill>
          <a:blip r:embed="rId2"/>
          <a:stretch>
            <a:fillRect/>
          </a:stretch>
        </p:blipFill>
        <p:spPr>
          <a:xfrm>
            <a:off x="3126756" y="2317726"/>
            <a:ext cx="6693520" cy="4540274"/>
          </a:xfrm>
          <a:prstGeom prst="rect">
            <a:avLst/>
          </a:prstGeom>
        </p:spPr>
      </p:pic>
      <p:sp>
        <p:nvSpPr>
          <p:cNvPr id="4" name="Circle: Hollow 3">
            <a:extLst>
              <a:ext uri="{FF2B5EF4-FFF2-40B4-BE49-F238E27FC236}">
                <a16:creationId xmlns:a16="http://schemas.microsoft.com/office/drawing/2014/main" id="{504A465C-AA20-AA4E-9BD5-C137468D3EDA}"/>
              </a:ext>
            </a:extLst>
          </p:cNvPr>
          <p:cNvSpPr/>
          <p:nvPr/>
        </p:nvSpPr>
        <p:spPr>
          <a:xfrm>
            <a:off x="184138" y="1379559"/>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6" name="Circle: Hollow 5">
            <a:extLst>
              <a:ext uri="{FF2B5EF4-FFF2-40B4-BE49-F238E27FC236}">
                <a16:creationId xmlns:a16="http://schemas.microsoft.com/office/drawing/2014/main" id="{D26B421A-D53B-6FEC-DE46-597A7A98EE80}"/>
              </a:ext>
            </a:extLst>
          </p:cNvPr>
          <p:cNvSpPr/>
          <p:nvPr/>
        </p:nvSpPr>
        <p:spPr>
          <a:xfrm>
            <a:off x="184138" y="783957"/>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3791280106"/>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724003-563C-48A5-DEB6-9898E437CA64}"/>
              </a:ext>
            </a:extLst>
          </p:cNvPr>
          <p:cNvSpPr>
            <a:spLocks noGrp="1"/>
          </p:cNvSpPr>
          <p:nvPr>
            <p:ph idx="1"/>
          </p:nvPr>
        </p:nvSpPr>
        <p:spPr>
          <a:xfrm>
            <a:off x="838200" y="657726"/>
            <a:ext cx="10515600" cy="5519237"/>
          </a:xfrm>
        </p:spPr>
        <p:txBody>
          <a:bodyPr>
            <a:normAutofit/>
          </a:bodyPr>
          <a:lstStyle/>
          <a:p>
            <a:pPr marL="0" indent="0">
              <a:buNone/>
            </a:pPr>
            <a:r>
              <a:rPr lang="vi-VN" sz="2400" b="1" dirty="0">
                <a:solidFill>
                  <a:srgbClr val="00B0F0"/>
                </a:solidFill>
                <a:latin typeface="+mj-lt"/>
              </a:rPr>
              <a:t>Nguyên tử và hạt nhân </a:t>
            </a:r>
          </a:p>
          <a:p>
            <a:pPr marL="0" indent="0">
              <a:buNone/>
            </a:pPr>
            <a:r>
              <a:rPr lang="vi-VN" sz="2000" dirty="0">
                <a:latin typeface="+mj-lt"/>
              </a:rPr>
              <a:t>       Hạt nhân mang điện tích dương (+) chiếm gần như toàn bộ khối lượng nguyên tử.</a:t>
            </a:r>
          </a:p>
          <a:p>
            <a:pPr marL="0" indent="0">
              <a:buNone/>
            </a:pPr>
            <a:r>
              <a:rPr lang="vi-VN" sz="2000" dirty="0">
                <a:latin typeface="+mj-lt"/>
              </a:rPr>
              <a:t>       Các electron mang điện âm quay quanh hạt nhân theo quỹ đạo nhất định </a:t>
            </a:r>
          </a:p>
          <a:p>
            <a:pPr marL="0" indent="0">
              <a:buNone/>
            </a:pPr>
            <a:r>
              <a:rPr lang="vi-VN" sz="2000" dirty="0">
                <a:solidFill>
                  <a:srgbClr val="FF0000"/>
                </a:solidFill>
                <a:latin typeface="+mj-lt"/>
              </a:rPr>
              <a:t>       Hạt nhân nguyên tử </a:t>
            </a:r>
            <a:r>
              <a:rPr lang="vi-VN" sz="2000" dirty="0">
                <a:latin typeface="+mj-lt"/>
              </a:rPr>
              <a:t>được cấu tạo từ các hạt proton (p) và neutron (n)</a:t>
            </a:r>
          </a:p>
          <a:p>
            <a:pPr marL="0" indent="0">
              <a:buNone/>
            </a:pPr>
            <a:r>
              <a:rPr lang="vi-VN" sz="2000" dirty="0">
                <a:latin typeface="+mj-lt"/>
              </a:rPr>
              <a:t>	</a:t>
            </a:r>
            <a:r>
              <a:rPr lang="vi-VN" sz="2000" dirty="0">
                <a:solidFill>
                  <a:srgbClr val="0000FF"/>
                </a:solidFill>
                <a:latin typeface="+mj-lt"/>
              </a:rPr>
              <a:t>Proton</a:t>
            </a:r>
            <a:r>
              <a:rPr lang="vi-VN" sz="2000" dirty="0">
                <a:solidFill>
                  <a:schemeClr val="accent1"/>
                </a:solidFill>
                <a:latin typeface="+mj-lt"/>
              </a:rPr>
              <a:t> </a:t>
            </a:r>
            <a:r>
              <a:rPr lang="vi-VN" sz="2000" dirty="0">
                <a:latin typeface="+mj-lt"/>
              </a:rPr>
              <a:t>là các hạt tích điện dương ( 1.6x10 Coulomb) và một proton chỉ có khối lượng chỉ               (</a:t>
            </a:r>
            <a:r>
              <a:rPr lang="vi-VN" sz="1800" dirty="0"/>
              <a:t>≈1,6726x10-21 </a:t>
            </a:r>
            <a:r>
              <a:rPr lang="vi-VN" sz="1400" dirty="0">
                <a:latin typeface="+mj-lt"/>
              </a:rPr>
              <a:t>g)</a:t>
            </a:r>
          </a:p>
          <a:p>
            <a:pPr marL="0" indent="0">
              <a:buNone/>
            </a:pPr>
            <a:r>
              <a:rPr lang="vi-VN" sz="2000" dirty="0">
                <a:latin typeface="+mj-lt"/>
              </a:rPr>
              <a:t>	</a:t>
            </a:r>
            <a:r>
              <a:rPr lang="en-US" sz="2000">
                <a:solidFill>
                  <a:srgbClr val="0000FF"/>
                </a:solidFill>
                <a:latin typeface="+mj-lt"/>
              </a:rPr>
              <a:t>Neutron</a:t>
            </a:r>
            <a:r>
              <a:rPr lang="vi-VN" sz="2000">
                <a:solidFill>
                  <a:schemeClr val="accent1"/>
                </a:solidFill>
                <a:latin typeface="+mj-lt"/>
              </a:rPr>
              <a:t> </a:t>
            </a:r>
            <a:r>
              <a:rPr lang="vi-VN" sz="2000" dirty="0">
                <a:latin typeface="+mj-lt"/>
              </a:rPr>
              <a:t>mang điện tích trung tính và có khối lượng xấp xỉ bằng khối lượng proton (≈1,6749x10-21 g)</a:t>
            </a:r>
          </a:p>
          <a:p>
            <a:pPr marL="0" indent="0">
              <a:buNone/>
            </a:pPr>
            <a:r>
              <a:rPr lang="vi-VN" sz="2000" dirty="0">
                <a:solidFill>
                  <a:srgbClr val="FF0000"/>
                </a:solidFill>
                <a:latin typeface="+mj-lt"/>
              </a:rPr>
              <a:t>       Electron</a:t>
            </a:r>
            <a:r>
              <a:rPr lang="vi-VN" sz="2000" dirty="0">
                <a:latin typeface="+mj-lt"/>
              </a:rPr>
              <a:t> là các hạt điện tích âm tương đương với proton về giá trị tuyệt đối, nhưng có khối lượng xấp xỉ 1/1836 khối lượng của proton.</a:t>
            </a:r>
          </a:p>
          <a:p>
            <a:pPr marL="0" indent="0">
              <a:buNone/>
            </a:pPr>
            <a:r>
              <a:rPr lang="vi-VN" sz="2000" dirty="0">
                <a:latin typeface="+mj-lt"/>
              </a:rPr>
              <a:t>       Trong nguyên tử, </a:t>
            </a:r>
            <a:r>
              <a:rPr lang="vi-VN" sz="2000" dirty="0">
                <a:solidFill>
                  <a:srgbClr val="0000FF"/>
                </a:solidFill>
                <a:latin typeface="+mj-lt"/>
              </a:rPr>
              <a:t>số electron với số proton bằng nhau </a:t>
            </a:r>
            <a:r>
              <a:rPr lang="vi-VN" sz="2000" dirty="0">
                <a:latin typeface="+mj-lt"/>
              </a:rPr>
              <a:t>nên tổng điện tích của chúng bằng 0 ( một nguyên tử có tổng điện tích trung tính.</a:t>
            </a:r>
          </a:p>
          <a:p>
            <a:pPr marL="0" indent="0">
              <a:buNone/>
            </a:pPr>
            <a:endParaRPr lang="vi-VN" sz="2000" dirty="0">
              <a:latin typeface="+mj-lt"/>
            </a:endParaRPr>
          </a:p>
        </p:txBody>
      </p:sp>
      <p:sp>
        <p:nvSpPr>
          <p:cNvPr id="2" name="Circle: Hollow 1">
            <a:extLst>
              <a:ext uri="{FF2B5EF4-FFF2-40B4-BE49-F238E27FC236}">
                <a16:creationId xmlns:a16="http://schemas.microsoft.com/office/drawing/2014/main" id="{F5DF518C-F5A3-A81D-DB86-3BAAE2497A1D}"/>
              </a:ext>
            </a:extLst>
          </p:cNvPr>
          <p:cNvSpPr/>
          <p:nvPr/>
        </p:nvSpPr>
        <p:spPr>
          <a:xfrm>
            <a:off x="1033668" y="4397132"/>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4" name="Circle: Hollow 3">
            <a:extLst>
              <a:ext uri="{FF2B5EF4-FFF2-40B4-BE49-F238E27FC236}">
                <a16:creationId xmlns:a16="http://schemas.microsoft.com/office/drawing/2014/main" id="{CC58701F-28D8-6682-5E65-A0F1BCF6F770}"/>
              </a:ext>
            </a:extLst>
          </p:cNvPr>
          <p:cNvSpPr/>
          <p:nvPr/>
        </p:nvSpPr>
        <p:spPr>
          <a:xfrm>
            <a:off x="1033668" y="3708020"/>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5" name="Circle: Hollow 4">
            <a:extLst>
              <a:ext uri="{FF2B5EF4-FFF2-40B4-BE49-F238E27FC236}">
                <a16:creationId xmlns:a16="http://schemas.microsoft.com/office/drawing/2014/main" id="{D70F7415-8F54-80A3-7781-8FAA369DD3B0}"/>
              </a:ext>
            </a:extLst>
          </p:cNvPr>
          <p:cNvSpPr/>
          <p:nvPr/>
        </p:nvSpPr>
        <p:spPr>
          <a:xfrm>
            <a:off x="1033669" y="1994452"/>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6" name="Circle: Hollow 5">
            <a:extLst>
              <a:ext uri="{FF2B5EF4-FFF2-40B4-BE49-F238E27FC236}">
                <a16:creationId xmlns:a16="http://schemas.microsoft.com/office/drawing/2014/main" id="{04988990-1B71-AF67-1B99-C3763E9C062A}"/>
              </a:ext>
            </a:extLst>
          </p:cNvPr>
          <p:cNvSpPr/>
          <p:nvPr/>
        </p:nvSpPr>
        <p:spPr>
          <a:xfrm>
            <a:off x="1033669" y="1596887"/>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7" name="Circle: Hollow 6">
            <a:extLst>
              <a:ext uri="{FF2B5EF4-FFF2-40B4-BE49-F238E27FC236}">
                <a16:creationId xmlns:a16="http://schemas.microsoft.com/office/drawing/2014/main" id="{687AFED0-7AE8-6D70-E8F2-089CA4329D6E}"/>
              </a:ext>
            </a:extLst>
          </p:cNvPr>
          <p:cNvSpPr/>
          <p:nvPr/>
        </p:nvSpPr>
        <p:spPr>
          <a:xfrm>
            <a:off x="1033669" y="1199322"/>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20257896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origami"/>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3A42AF-0034-9598-EC5E-A5965736954B}"/>
              </a:ext>
            </a:extLst>
          </p:cNvPr>
          <p:cNvSpPr>
            <a:spLocks noGrp="1"/>
          </p:cNvSpPr>
          <p:nvPr>
            <p:ph idx="1"/>
          </p:nvPr>
        </p:nvSpPr>
        <p:spPr>
          <a:xfrm>
            <a:off x="838200" y="657726"/>
            <a:ext cx="10515600" cy="5519237"/>
          </a:xfrm>
        </p:spPr>
        <p:txBody>
          <a:bodyPr>
            <a:normAutofit lnSpcReduction="10000"/>
          </a:bodyPr>
          <a:lstStyle/>
          <a:p>
            <a:pPr marL="0" indent="0">
              <a:buNone/>
            </a:pPr>
            <a:r>
              <a:rPr lang="vi-VN" b="1" dirty="0">
                <a:solidFill>
                  <a:srgbClr val="00B0F0"/>
                </a:solidFill>
                <a:latin typeface="+mj-lt"/>
              </a:rPr>
              <a:t>Đồng vị ổn định và đồng vị phóng xạ </a:t>
            </a:r>
          </a:p>
          <a:p>
            <a:pPr marL="0" indent="0">
              <a:buNone/>
            </a:pPr>
            <a:r>
              <a:rPr lang="vi-VN" b="1" dirty="0">
                <a:solidFill>
                  <a:srgbClr val="FF0000"/>
                </a:solidFill>
                <a:latin typeface="+mj-lt"/>
              </a:rPr>
              <a:t>     Đồng vị </a:t>
            </a:r>
            <a:r>
              <a:rPr lang="vi-VN" dirty="0">
                <a:latin typeface="+mj-lt"/>
              </a:rPr>
              <a:t>là các loại nguyên tử khác nhau của </a:t>
            </a:r>
            <a:r>
              <a:rPr lang="vi-VN" i="1" dirty="0">
                <a:solidFill>
                  <a:srgbClr val="0000FF"/>
                </a:solidFill>
                <a:latin typeface="+mj-lt"/>
              </a:rPr>
              <a:t>cùng một nguyên tố, có cùng số proton (số nguyên tử) </a:t>
            </a:r>
            <a:r>
              <a:rPr lang="vi-VN" dirty="0">
                <a:latin typeface="+mj-lt"/>
              </a:rPr>
              <a:t>nhưng </a:t>
            </a:r>
            <a:r>
              <a:rPr lang="vi-VN" i="1" dirty="0">
                <a:solidFill>
                  <a:srgbClr val="0000FF"/>
                </a:solidFill>
                <a:latin typeface="+mj-lt"/>
              </a:rPr>
              <a:t>khác nhau về số neutron và khác nhau về số khối </a:t>
            </a:r>
            <a:r>
              <a:rPr lang="vi-VN" dirty="0">
                <a:latin typeface="+mj-lt"/>
              </a:rPr>
              <a:t>(tổng số proton và neutron). (Điều này có nghĩa là vì </a:t>
            </a:r>
            <a:r>
              <a:rPr lang="vi-VN" i="1" dirty="0">
                <a:solidFill>
                  <a:srgbClr val="FF0000"/>
                </a:solidFill>
                <a:latin typeface="+mj-lt"/>
              </a:rPr>
              <a:t>các đồng vị </a:t>
            </a:r>
            <a:r>
              <a:rPr lang="vi-VN" dirty="0">
                <a:latin typeface="+mj-lt"/>
              </a:rPr>
              <a:t>này có </a:t>
            </a:r>
            <a:r>
              <a:rPr lang="vi-VN" i="1" dirty="0">
                <a:solidFill>
                  <a:srgbClr val="0000FF"/>
                </a:solidFill>
                <a:latin typeface="+mj-lt"/>
              </a:rPr>
              <a:t>số neutron khác nhau </a:t>
            </a:r>
            <a:r>
              <a:rPr lang="vi-VN" dirty="0">
                <a:latin typeface="+mj-lt"/>
              </a:rPr>
              <a:t>trong hạt nhân nguyên tử của chúng). </a:t>
            </a:r>
          </a:p>
          <a:p>
            <a:pPr marL="0" indent="0">
              <a:buNone/>
            </a:pPr>
            <a:r>
              <a:rPr lang="vi-VN" dirty="0">
                <a:latin typeface="+mj-lt"/>
              </a:rPr>
              <a:t>     Một số đồng vị </a:t>
            </a:r>
            <a:r>
              <a:rPr lang="vi-VN" dirty="0">
                <a:solidFill>
                  <a:srgbClr val="FF0000"/>
                </a:solidFill>
                <a:latin typeface="+mj-lt"/>
              </a:rPr>
              <a:t>ổn định </a:t>
            </a:r>
            <a:r>
              <a:rPr lang="vi-VN" dirty="0">
                <a:latin typeface="+mj-lt"/>
              </a:rPr>
              <a:t>và một số </a:t>
            </a:r>
            <a:r>
              <a:rPr lang="vi-VN" dirty="0">
                <a:solidFill>
                  <a:srgbClr val="FF0000"/>
                </a:solidFill>
                <a:latin typeface="+mj-lt"/>
              </a:rPr>
              <a:t>không ổn định. </a:t>
            </a:r>
          </a:p>
          <a:p>
            <a:pPr marL="0" indent="0">
              <a:buNone/>
            </a:pPr>
            <a:r>
              <a:rPr lang="vi-VN" dirty="0">
                <a:solidFill>
                  <a:srgbClr val="FF0000"/>
                </a:solidFill>
                <a:latin typeface="+mj-lt"/>
              </a:rPr>
              <a:t>     Đồng vị ổn định( Đồng vị bền) </a:t>
            </a:r>
            <a:r>
              <a:rPr lang="vi-VN" dirty="0">
                <a:latin typeface="+mj-lt"/>
              </a:rPr>
              <a:t>là dạng nguyên tố hóa học có trong tự nhiên. Những đồng vị ổn định này có thể xuất hiện tự nhiên ở dạng nguyên tử hoặc kết hợp với các nguyên tử khác. </a:t>
            </a:r>
          </a:p>
          <a:p>
            <a:pPr marL="0" indent="0">
              <a:buNone/>
            </a:pPr>
            <a:r>
              <a:rPr lang="vi-VN" dirty="0">
                <a:solidFill>
                  <a:srgbClr val="FF0000"/>
                </a:solidFill>
                <a:latin typeface="+mj-lt"/>
              </a:rPr>
              <a:t>     Các đồng vị không ổn định </a:t>
            </a:r>
            <a:r>
              <a:rPr lang="vi-VN" dirty="0">
                <a:latin typeface="+mj-lt"/>
              </a:rPr>
              <a:t>trải qua </a:t>
            </a:r>
            <a:r>
              <a:rPr lang="vi-VN" dirty="0">
                <a:solidFill>
                  <a:srgbClr val="FF0000"/>
                </a:solidFill>
                <a:latin typeface="+mj-lt"/>
              </a:rPr>
              <a:t>quá trình phân rã phóng xạ </a:t>
            </a:r>
            <a:r>
              <a:rPr lang="vi-VN" dirty="0">
                <a:latin typeface="+mj-lt"/>
              </a:rPr>
              <a:t>cho đến khi đạt được trạng thái ổn định. Những đồng vị này được gọi là </a:t>
            </a:r>
            <a:r>
              <a:rPr lang="vi-VN" dirty="0">
                <a:solidFill>
                  <a:srgbClr val="FF0000"/>
                </a:solidFill>
                <a:latin typeface="+mj-lt"/>
              </a:rPr>
              <a:t>đồng vị phóng xạ.</a:t>
            </a:r>
          </a:p>
        </p:txBody>
      </p:sp>
      <p:sp>
        <p:nvSpPr>
          <p:cNvPr id="2" name="Circle: Hollow 1">
            <a:extLst>
              <a:ext uri="{FF2B5EF4-FFF2-40B4-BE49-F238E27FC236}">
                <a16:creationId xmlns:a16="http://schemas.microsoft.com/office/drawing/2014/main" id="{E36F2EAC-3D87-598B-2AA6-C4EDB7D3DC74}"/>
              </a:ext>
            </a:extLst>
          </p:cNvPr>
          <p:cNvSpPr/>
          <p:nvPr/>
        </p:nvSpPr>
        <p:spPr>
          <a:xfrm>
            <a:off x="1040294" y="4622420"/>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4" name="Circle: Hollow 3">
            <a:extLst>
              <a:ext uri="{FF2B5EF4-FFF2-40B4-BE49-F238E27FC236}">
                <a16:creationId xmlns:a16="http://schemas.microsoft.com/office/drawing/2014/main" id="{C5C5D3F2-D095-7549-9A53-DABDBC976314}"/>
              </a:ext>
            </a:extLst>
          </p:cNvPr>
          <p:cNvSpPr/>
          <p:nvPr/>
        </p:nvSpPr>
        <p:spPr>
          <a:xfrm>
            <a:off x="1040295" y="3491948"/>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5" name="Circle: Hollow 4">
            <a:extLst>
              <a:ext uri="{FF2B5EF4-FFF2-40B4-BE49-F238E27FC236}">
                <a16:creationId xmlns:a16="http://schemas.microsoft.com/office/drawing/2014/main" id="{9064DD2A-18D4-3310-55B7-253DF18C5A28}"/>
              </a:ext>
            </a:extLst>
          </p:cNvPr>
          <p:cNvSpPr/>
          <p:nvPr/>
        </p:nvSpPr>
        <p:spPr>
          <a:xfrm>
            <a:off x="1040295" y="3048000"/>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6" name="Circle: Hollow 5">
            <a:extLst>
              <a:ext uri="{FF2B5EF4-FFF2-40B4-BE49-F238E27FC236}">
                <a16:creationId xmlns:a16="http://schemas.microsoft.com/office/drawing/2014/main" id="{765C3EBB-C0B2-7E68-BCD4-C5EA9AD5FA87}"/>
              </a:ext>
            </a:extLst>
          </p:cNvPr>
          <p:cNvSpPr/>
          <p:nvPr/>
        </p:nvSpPr>
        <p:spPr>
          <a:xfrm>
            <a:off x="1040295" y="1179443"/>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16286662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drap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067369-FEB4-A6B9-D24D-8CB413D744E4}"/>
              </a:ext>
            </a:extLst>
          </p:cNvPr>
          <p:cNvSpPr>
            <a:spLocks noGrp="1"/>
          </p:cNvSpPr>
          <p:nvPr>
            <p:ph idx="1"/>
          </p:nvPr>
        </p:nvSpPr>
        <p:spPr>
          <a:xfrm>
            <a:off x="838200" y="625642"/>
            <a:ext cx="10515600" cy="5551321"/>
          </a:xfrm>
        </p:spPr>
        <p:txBody>
          <a:bodyPr/>
          <a:lstStyle/>
          <a:p>
            <a:pPr marL="0" indent="0">
              <a:buNone/>
            </a:pPr>
            <a:r>
              <a:rPr lang="vi-VN" b="1" dirty="0">
                <a:solidFill>
                  <a:srgbClr val="00B0F0"/>
                </a:solidFill>
                <a:latin typeface="+mj-lt"/>
              </a:rPr>
              <a:t>Đồng vị ổn định và đồng vị phóng xạ </a:t>
            </a:r>
          </a:p>
          <a:p>
            <a:pPr marL="0" indent="0">
              <a:buNone/>
            </a:pPr>
            <a:endParaRPr lang="vi-VN" dirty="0">
              <a:latin typeface="+mj-lt"/>
            </a:endParaRPr>
          </a:p>
          <a:p>
            <a:pPr marL="0" indent="0">
              <a:buNone/>
            </a:pPr>
            <a:r>
              <a:rPr lang="vi-VN" dirty="0">
                <a:latin typeface="+mj-lt"/>
              </a:rPr>
              <a:t>     Một nguyên tố có thể có nhiều đồng vị; bao gồm </a:t>
            </a:r>
            <a:r>
              <a:rPr lang="vi-VN" i="1" dirty="0">
                <a:solidFill>
                  <a:srgbClr val="FF0000"/>
                </a:solidFill>
                <a:latin typeface="+mj-lt"/>
              </a:rPr>
              <a:t>các đồng vị ổn định (đồng vị bền) và đồng vị phóng xạ (đồng vị phóng xạ).</a:t>
            </a:r>
          </a:p>
          <a:p>
            <a:pPr marL="0" indent="0">
              <a:buNone/>
            </a:pPr>
            <a:r>
              <a:rPr lang="vi-VN" dirty="0">
                <a:latin typeface="+mj-lt"/>
              </a:rPr>
              <a:t>     Ví dụ: Canxi có 6 đồng vị ổn định là 40Ca, 42Ca, 43Ca, 44Ca, 46Ca, 48Ca và một đồng vị phóng xạ: 45Ca.</a:t>
            </a:r>
          </a:p>
        </p:txBody>
      </p:sp>
      <p:sp>
        <p:nvSpPr>
          <p:cNvPr id="2" name="Circle: Hollow 1">
            <a:extLst>
              <a:ext uri="{FF2B5EF4-FFF2-40B4-BE49-F238E27FC236}">
                <a16:creationId xmlns:a16="http://schemas.microsoft.com/office/drawing/2014/main" id="{1D565939-DE74-8854-C431-5246538EC1C5}"/>
              </a:ext>
            </a:extLst>
          </p:cNvPr>
          <p:cNvSpPr/>
          <p:nvPr/>
        </p:nvSpPr>
        <p:spPr>
          <a:xfrm>
            <a:off x="1040294" y="2650435"/>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4" name="Circle: Hollow 3">
            <a:extLst>
              <a:ext uri="{FF2B5EF4-FFF2-40B4-BE49-F238E27FC236}">
                <a16:creationId xmlns:a16="http://schemas.microsoft.com/office/drawing/2014/main" id="{7AFA84BC-8C2E-6860-9DB2-B2589911A440}"/>
              </a:ext>
            </a:extLst>
          </p:cNvPr>
          <p:cNvSpPr/>
          <p:nvPr/>
        </p:nvSpPr>
        <p:spPr>
          <a:xfrm>
            <a:off x="1040295" y="1769165"/>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3798073829"/>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88EA3D-0549-C4D9-3534-A62F1D4DABF9}"/>
              </a:ext>
            </a:extLst>
          </p:cNvPr>
          <p:cNvSpPr>
            <a:spLocks noGrp="1"/>
          </p:cNvSpPr>
          <p:nvPr>
            <p:ph idx="1"/>
          </p:nvPr>
        </p:nvSpPr>
        <p:spPr>
          <a:xfrm>
            <a:off x="838200" y="753979"/>
            <a:ext cx="10515600" cy="5422984"/>
          </a:xfrm>
        </p:spPr>
        <p:txBody>
          <a:bodyPr/>
          <a:lstStyle/>
          <a:p>
            <a:pPr marL="0" indent="0">
              <a:buNone/>
            </a:pPr>
            <a:r>
              <a:rPr lang="vi-VN" b="1" dirty="0">
                <a:solidFill>
                  <a:srgbClr val="00B0F0"/>
                </a:solidFill>
                <a:latin typeface="+mj-lt"/>
              </a:rPr>
              <a:t>Đồng vị ổn định và đồng vị phóng xạ </a:t>
            </a:r>
          </a:p>
          <a:p>
            <a:pPr marL="0" indent="0">
              <a:buNone/>
            </a:pPr>
            <a:r>
              <a:rPr lang="vi-VN" dirty="0">
                <a:solidFill>
                  <a:srgbClr val="FF0000"/>
                </a:solidFill>
                <a:latin typeface="+mj-lt"/>
              </a:rPr>
              <a:t>Đồng vị ổn định </a:t>
            </a:r>
            <a:r>
              <a:rPr lang="vi-VN" dirty="0">
                <a:latin typeface="+mj-lt"/>
              </a:rPr>
              <a:t>là đồng vị có năng lượng hạt nhân ổn định (neutron/proton = 1-1,6). </a:t>
            </a:r>
          </a:p>
          <a:p>
            <a:pPr marL="0" indent="0">
              <a:buNone/>
            </a:pPr>
            <a:r>
              <a:rPr lang="vi-VN" dirty="0">
                <a:latin typeface="+mj-lt"/>
              </a:rPr>
              <a:t>Bản chất nó là vĩnh cửu nếu không có tác nhân vật lý nào bị phá vỡ.</a:t>
            </a:r>
          </a:p>
          <a:p>
            <a:pPr marL="0" indent="0">
              <a:buNone/>
            </a:pPr>
            <a:r>
              <a:rPr lang="vi-VN" dirty="0">
                <a:solidFill>
                  <a:srgbClr val="FF0000"/>
                </a:solidFill>
                <a:latin typeface="+mj-lt"/>
              </a:rPr>
              <a:t>Đồng vị không ổn định </a:t>
            </a:r>
            <a:r>
              <a:rPr lang="vi-VN" dirty="0">
                <a:latin typeface="+mj-lt"/>
              </a:rPr>
              <a:t>là đồng vị có quá nhiều hoặc quá ít neutron.</a:t>
            </a:r>
          </a:p>
          <a:p>
            <a:pPr marL="0" indent="0">
              <a:buNone/>
            </a:pPr>
            <a:r>
              <a:rPr lang="vi-VN" dirty="0">
                <a:latin typeface="+mj-lt"/>
              </a:rPr>
              <a:t>Chúng có xu hướng biến đổi hạt nhân sang trạng thái ổn định hơn. </a:t>
            </a:r>
          </a:p>
          <a:p>
            <a:pPr marL="0" indent="0">
              <a:buNone/>
            </a:pPr>
            <a:r>
              <a:rPr lang="vi-VN" dirty="0">
                <a:latin typeface="+mj-lt"/>
              </a:rPr>
              <a:t>Trong quá trình chuyển đổi này, chúng sẽ phát ra các hạt như </a:t>
            </a:r>
            <a:r>
              <a:rPr lang="el-GR" dirty="0">
                <a:latin typeface="+mj-lt"/>
              </a:rPr>
              <a:t>α , β, </a:t>
            </a:r>
            <a:r>
              <a:rPr lang="vi-VN" dirty="0">
                <a:latin typeface="+mj-lt"/>
              </a:rPr>
              <a:t>positron,</a:t>
            </a:r>
            <a:r>
              <a:rPr lang="fi-FI" dirty="0">
                <a:latin typeface="+mj-lt"/>
              </a:rPr>
              <a:t> proton, nơtron. . . hoặc tia γ</a:t>
            </a:r>
            <a:endParaRPr lang="vi-VN" dirty="0">
              <a:latin typeface="+mj-lt"/>
            </a:endParaRPr>
          </a:p>
          <a:p>
            <a:pPr marL="0" indent="0">
              <a:buNone/>
            </a:pPr>
            <a:r>
              <a:rPr lang="vi-VN" dirty="0">
                <a:latin typeface="+mj-lt"/>
              </a:rPr>
              <a:t>Vậy những đồng vị không ổn định này còn được gọi là </a:t>
            </a:r>
            <a:r>
              <a:rPr lang="vi-VN" dirty="0">
                <a:solidFill>
                  <a:srgbClr val="FF0000"/>
                </a:solidFill>
                <a:latin typeface="+mj-lt"/>
              </a:rPr>
              <a:t>đồng vị phóng xạ .</a:t>
            </a:r>
          </a:p>
        </p:txBody>
      </p:sp>
      <p:sp>
        <p:nvSpPr>
          <p:cNvPr id="2" name="Circle: Hollow 1">
            <a:extLst>
              <a:ext uri="{FF2B5EF4-FFF2-40B4-BE49-F238E27FC236}">
                <a16:creationId xmlns:a16="http://schemas.microsoft.com/office/drawing/2014/main" id="{8960683B-205C-021D-30D6-72D6B1EF700B}"/>
              </a:ext>
            </a:extLst>
          </p:cNvPr>
          <p:cNvSpPr/>
          <p:nvPr/>
        </p:nvSpPr>
        <p:spPr>
          <a:xfrm>
            <a:off x="659295" y="1398104"/>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4" name="Circle: Hollow 3">
            <a:extLst>
              <a:ext uri="{FF2B5EF4-FFF2-40B4-BE49-F238E27FC236}">
                <a16:creationId xmlns:a16="http://schemas.microsoft.com/office/drawing/2014/main" id="{65BB117A-A706-B52E-8D93-34D10A05638D}"/>
              </a:ext>
            </a:extLst>
          </p:cNvPr>
          <p:cNvSpPr/>
          <p:nvPr/>
        </p:nvSpPr>
        <p:spPr>
          <a:xfrm>
            <a:off x="657637" y="3759110"/>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5" name="Circle: Hollow 4">
            <a:extLst>
              <a:ext uri="{FF2B5EF4-FFF2-40B4-BE49-F238E27FC236}">
                <a16:creationId xmlns:a16="http://schemas.microsoft.com/office/drawing/2014/main" id="{CC518690-34B5-C614-A0EA-BF04DCEF1909}"/>
              </a:ext>
            </a:extLst>
          </p:cNvPr>
          <p:cNvSpPr/>
          <p:nvPr/>
        </p:nvSpPr>
        <p:spPr>
          <a:xfrm>
            <a:off x="664263" y="4710476"/>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6" name="Circle: Hollow 5">
            <a:extLst>
              <a:ext uri="{FF2B5EF4-FFF2-40B4-BE49-F238E27FC236}">
                <a16:creationId xmlns:a16="http://schemas.microsoft.com/office/drawing/2014/main" id="{5245C0B2-D889-22B1-F0B4-F1827B424C5C}"/>
              </a:ext>
            </a:extLst>
          </p:cNvPr>
          <p:cNvSpPr/>
          <p:nvPr/>
        </p:nvSpPr>
        <p:spPr>
          <a:xfrm>
            <a:off x="657638" y="3311648"/>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7" name="Circle: Hollow 6">
            <a:extLst>
              <a:ext uri="{FF2B5EF4-FFF2-40B4-BE49-F238E27FC236}">
                <a16:creationId xmlns:a16="http://schemas.microsoft.com/office/drawing/2014/main" id="{CF270745-DD6F-8F85-CEEB-5C664C0AECB4}"/>
              </a:ext>
            </a:extLst>
          </p:cNvPr>
          <p:cNvSpPr/>
          <p:nvPr/>
        </p:nvSpPr>
        <p:spPr>
          <a:xfrm>
            <a:off x="664264" y="2782956"/>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
        <p:nvSpPr>
          <p:cNvPr id="8" name="Circle: Hollow 7">
            <a:extLst>
              <a:ext uri="{FF2B5EF4-FFF2-40B4-BE49-F238E27FC236}">
                <a16:creationId xmlns:a16="http://schemas.microsoft.com/office/drawing/2014/main" id="{0608FFF3-A34F-F7DD-D287-B1BF26BF11AE}"/>
              </a:ext>
            </a:extLst>
          </p:cNvPr>
          <p:cNvSpPr/>
          <p:nvPr/>
        </p:nvSpPr>
        <p:spPr>
          <a:xfrm>
            <a:off x="659295" y="2254264"/>
            <a:ext cx="225287" cy="212035"/>
          </a:xfrm>
          <a:prstGeom prst="donut">
            <a:avLst>
              <a:gd name="adj" fmla="val 17106"/>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2107709825"/>
      </p:ext>
    </p:extLst>
  </p:cSld>
  <p:clrMapOvr>
    <a:masterClrMapping/>
  </p:clrMapOvr>
  <p:transition spd="slow">
    <p:split orient="ver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596</TotalTime>
  <Words>3678</Words>
  <Application>Microsoft Office PowerPoint</Application>
  <PresentationFormat>Widescreen</PresentationFormat>
  <Paragraphs>288</Paragraphs>
  <Slides>52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52</vt:i4>
      </vt:variant>
    </vt:vector>
  </HeadingPairs>
  <TitlesOfParts>
    <vt:vector size="60" baseType="lpstr">
      <vt:lpstr>Arial</vt:lpstr>
      <vt:lpstr>Calibri</vt:lpstr>
      <vt:lpstr>Calibri Light</vt:lpstr>
      <vt:lpstr>Courier New</vt:lpstr>
      <vt:lpstr>NotoSansMono-Regular</vt:lpstr>
      <vt:lpstr>Times New Roman</vt:lpstr>
      <vt:lpstr>Wingdings</vt:lpstr>
      <vt:lpstr>Office Theme</vt:lpstr>
      <vt:lpstr>Lý Sinh  Sinh Học Bức Xạ ( Sinh học phóng xạ)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Ôn tập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Ảnh hưởng trực tiếp/ gián tiếp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Mức độ mô       5 loại mô có độ nhạy bức xạ khác nhau: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Lý Sinh  Sinh Học Bức Xạ ( Sinh học phóng xạ)</dc:title>
  <dc:creator>DELL</dc:creator>
  <cp:lastModifiedBy>Pham Thi Thu Hien</cp:lastModifiedBy>
  <cp:revision>26</cp:revision>
  <dcterms:created xsi:type="dcterms:W3CDTF">2023-11-27T16:41:50Z</dcterms:created>
  <dcterms:modified xsi:type="dcterms:W3CDTF">2024-04-13T08:31:23Z</dcterms:modified>
</cp:coreProperties>
</file>

<file path=docProps/thumbnail.jpeg>
</file>